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8" r:id="rId2"/>
    <p:sldId id="259" r:id="rId3"/>
    <p:sldId id="260" r:id="rId4"/>
    <p:sldId id="257" r:id="rId5"/>
    <p:sldId id="256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95959"/>
    <a:srgbClr val="92D050"/>
    <a:srgbClr val="FF00FF"/>
    <a:srgbClr val="FFFF00"/>
    <a:srgbClr val="96DCF8"/>
    <a:srgbClr val="0F9ED5"/>
    <a:srgbClr val="196B24"/>
    <a:srgbClr val="E97132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29" autoAdjust="0"/>
    <p:restoredTop sz="97416" autoAdjust="0"/>
  </p:normalViewPr>
  <p:slideViewPr>
    <p:cSldViewPr snapToGrid="0">
      <p:cViewPr>
        <p:scale>
          <a:sx n="240" d="100"/>
          <a:sy n="240" d="100"/>
        </p:scale>
        <p:origin x="-2312" y="-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ESKTOP\Desktop\Github\platForm\&#51204;&#47928;&#44032;WorkShop\%5b3-2%5d%20&#44221;&#44592;&#46020;%20&#53468;&#50577;&#44305;%20&#51104;&#51116;&#47049;%20&#44277;&#44036;&#51221;&#48372;%20&#44396;&#52629;\&#49884;&#44400;&#48324;%20&#53468;&#50577;&#44305;%20&#51104;&#51116;&#47049;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6149840496038419E-2"/>
          <c:y val="4.0048950454236204E-2"/>
          <c:w val="0.80385282530833346"/>
          <c:h val="0.668786931617994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cat>
          <c:val>
            <c:numRef>
              <c:f>Sheet2!$C$42:$C$72</c:f>
              <c:numCache>
                <c:formatCode>0</c:formatCode>
                <c:ptCount val="31"/>
                <c:pt idx="0">
                  <c:v>44751.392991897432</c:v>
                </c:pt>
                <c:pt idx="1">
                  <c:v>31355.336931794514</c:v>
                </c:pt>
                <c:pt idx="2">
                  <c:v>31245.400532437368</c:v>
                </c:pt>
                <c:pt idx="3">
                  <c:v>27735.132525380792</c:v>
                </c:pt>
                <c:pt idx="4">
                  <c:v>27055.708066988154</c:v>
                </c:pt>
                <c:pt idx="5">
                  <c:v>26854.336309870869</c:v>
                </c:pt>
                <c:pt idx="6">
                  <c:v>24151.977285743757</c:v>
                </c:pt>
                <c:pt idx="7">
                  <c:v>21840.895466752601</c:v>
                </c:pt>
                <c:pt idx="8">
                  <c:v>19327.554148223146</c:v>
                </c:pt>
                <c:pt idx="9">
                  <c:v>18350.067029442034</c:v>
                </c:pt>
                <c:pt idx="10">
                  <c:v>16960.33486496273</c:v>
                </c:pt>
                <c:pt idx="11">
                  <c:v>14593.03026418845</c:v>
                </c:pt>
                <c:pt idx="12">
                  <c:v>12899.100715625664</c:v>
                </c:pt>
                <c:pt idx="13">
                  <c:v>11762.539121880636</c:v>
                </c:pt>
                <c:pt idx="14">
                  <c:v>10988.834203464858</c:v>
                </c:pt>
                <c:pt idx="15">
                  <c:v>9793.6831244079513</c:v>
                </c:pt>
                <c:pt idx="16">
                  <c:v>8871.1323354231117</c:v>
                </c:pt>
                <c:pt idx="17">
                  <c:v>8668.5007439447181</c:v>
                </c:pt>
                <c:pt idx="18">
                  <c:v>7935.4560050335003</c:v>
                </c:pt>
                <c:pt idx="19">
                  <c:v>5711.5137585405673</c:v>
                </c:pt>
                <c:pt idx="20">
                  <c:v>3823.426548084667</c:v>
                </c:pt>
                <c:pt idx="21">
                  <c:v>3446.780221259145</c:v>
                </c:pt>
                <c:pt idx="22">
                  <c:v>2950.3734714636626</c:v>
                </c:pt>
                <c:pt idx="23">
                  <c:v>2853.9785406570368</c:v>
                </c:pt>
                <c:pt idx="24">
                  <c:v>2276.9368646054131</c:v>
                </c:pt>
                <c:pt idx="25">
                  <c:v>2219.2646619820498</c:v>
                </c:pt>
                <c:pt idx="26">
                  <c:v>2082.0128753843478</c:v>
                </c:pt>
                <c:pt idx="27">
                  <c:v>2005.9091581458854</c:v>
                </c:pt>
                <c:pt idx="28">
                  <c:v>1737.5953858203882</c:v>
                </c:pt>
                <c:pt idx="29">
                  <c:v>1694.4436725592789</c:v>
                </c:pt>
                <c:pt idx="30">
                  <c:v>1188.7077430954027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xVal>
          <c:yVal>
            <c:numRef>
              <c:f>Sheet2!$D$42:$D$72</c:f>
              <c:numCache>
                <c:formatCode>0</c:formatCode>
                <c:ptCount val="31"/>
                <c:pt idx="0">
                  <c:v>698.18</c:v>
                </c:pt>
                <c:pt idx="1">
                  <c:v>673.86</c:v>
                </c:pt>
                <c:pt idx="2">
                  <c:v>458.24</c:v>
                </c:pt>
                <c:pt idx="3">
                  <c:v>608.26</c:v>
                </c:pt>
                <c:pt idx="4">
                  <c:v>461.43</c:v>
                </c:pt>
                <c:pt idx="5">
                  <c:v>553.46</c:v>
                </c:pt>
                <c:pt idx="6">
                  <c:v>591.23</c:v>
                </c:pt>
                <c:pt idx="7">
                  <c:v>826.91</c:v>
                </c:pt>
                <c:pt idx="8">
                  <c:v>676.31</c:v>
                </c:pt>
                <c:pt idx="9">
                  <c:v>877.69</c:v>
                </c:pt>
                <c:pt idx="10">
                  <c:v>276.61</c:v>
                </c:pt>
                <c:pt idx="11">
                  <c:v>268.10000000000002</c:v>
                </c:pt>
                <c:pt idx="12">
                  <c:v>458.14</c:v>
                </c:pt>
                <c:pt idx="13">
                  <c:v>310.43</c:v>
                </c:pt>
                <c:pt idx="14">
                  <c:v>430.99</c:v>
                </c:pt>
                <c:pt idx="15">
                  <c:v>843.66</c:v>
                </c:pt>
                <c:pt idx="16">
                  <c:v>156.33000000000001</c:v>
                </c:pt>
                <c:pt idx="17">
                  <c:v>139.68</c:v>
                </c:pt>
                <c:pt idx="18">
                  <c:v>121.09</c:v>
                </c:pt>
                <c:pt idx="19">
                  <c:v>141.63</c:v>
                </c:pt>
                <c:pt idx="20">
                  <c:v>53.45</c:v>
                </c:pt>
                <c:pt idx="21">
                  <c:v>92.99</c:v>
                </c:pt>
                <c:pt idx="22">
                  <c:v>81.55</c:v>
                </c:pt>
                <c:pt idx="23">
                  <c:v>42.71</c:v>
                </c:pt>
                <c:pt idx="24">
                  <c:v>58.47</c:v>
                </c:pt>
                <c:pt idx="25">
                  <c:v>38.53</c:v>
                </c:pt>
                <c:pt idx="26">
                  <c:v>95.67</c:v>
                </c:pt>
                <c:pt idx="27">
                  <c:v>54.03</c:v>
                </c:pt>
                <c:pt idx="28">
                  <c:v>36.42</c:v>
                </c:pt>
                <c:pt idx="29">
                  <c:v>33.33</c:v>
                </c:pt>
                <c:pt idx="30">
                  <c:v>35.869999999999997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61752496"/>
        <c:axId val="1661751536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(TWh)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1661751536"/>
        <c:scaling>
          <c:orientation val="minMax"/>
          <c:max val="9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 area (km</a:t>
                </a:r>
                <a:r>
                  <a:rPr lang="en-US" altLang="ko-KR" sz="1400" baseline="300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dirty="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661752496"/>
        <c:crosses val="max"/>
        <c:crossBetween val="midCat"/>
      </c:valAx>
      <c:valAx>
        <c:axId val="16617524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617515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6031955149987189"/>
          <c:y val="6.6533347340617111E-2"/>
          <c:w val="0.29128422739450305"/>
          <c:h val="0.1356318105751319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17966337380984"/>
          <c:y val="3.7414965986394558E-2"/>
          <c:w val="0.84227998736904064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Sheet2!$H$160:$H$190</c:f>
              <c:numCache>
                <c:formatCode>0</c:formatCode>
                <c:ptCount val="31"/>
                <c:pt idx="0">
                  <c:v>676.31</c:v>
                </c:pt>
                <c:pt idx="1">
                  <c:v>673.86</c:v>
                </c:pt>
                <c:pt idx="2">
                  <c:v>826.91</c:v>
                </c:pt>
                <c:pt idx="3">
                  <c:v>553.46</c:v>
                </c:pt>
                <c:pt idx="4">
                  <c:v>877.69</c:v>
                </c:pt>
                <c:pt idx="5">
                  <c:v>843.66</c:v>
                </c:pt>
                <c:pt idx="6">
                  <c:v>608.26</c:v>
                </c:pt>
                <c:pt idx="7">
                  <c:v>698.18</c:v>
                </c:pt>
                <c:pt idx="8">
                  <c:v>310.43</c:v>
                </c:pt>
                <c:pt idx="9">
                  <c:v>461.43</c:v>
                </c:pt>
                <c:pt idx="10">
                  <c:v>591.23</c:v>
                </c:pt>
                <c:pt idx="11">
                  <c:v>458.14</c:v>
                </c:pt>
                <c:pt idx="12">
                  <c:v>156.33000000000001</c:v>
                </c:pt>
                <c:pt idx="13">
                  <c:v>458.24</c:v>
                </c:pt>
                <c:pt idx="14">
                  <c:v>139.68</c:v>
                </c:pt>
                <c:pt idx="15">
                  <c:v>276.61</c:v>
                </c:pt>
                <c:pt idx="16">
                  <c:v>95.67</c:v>
                </c:pt>
                <c:pt idx="17">
                  <c:v>81.55</c:v>
                </c:pt>
                <c:pt idx="18">
                  <c:v>92.99</c:v>
                </c:pt>
                <c:pt idx="19">
                  <c:v>54.03</c:v>
                </c:pt>
                <c:pt idx="20">
                  <c:v>141.63</c:v>
                </c:pt>
                <c:pt idx="21">
                  <c:v>268.10000000000002</c:v>
                </c:pt>
                <c:pt idx="22">
                  <c:v>121.09</c:v>
                </c:pt>
                <c:pt idx="23">
                  <c:v>58.47</c:v>
                </c:pt>
                <c:pt idx="24">
                  <c:v>36.42</c:v>
                </c:pt>
                <c:pt idx="25">
                  <c:v>430.99</c:v>
                </c:pt>
                <c:pt idx="26">
                  <c:v>33.33</c:v>
                </c:pt>
                <c:pt idx="27">
                  <c:v>38.53</c:v>
                </c:pt>
                <c:pt idx="28">
                  <c:v>42.71</c:v>
                </c:pt>
                <c:pt idx="29">
                  <c:v>53.45</c:v>
                </c:pt>
                <c:pt idx="30">
                  <c:v>35.869999999999997</c:v>
                </c:pt>
              </c:numCache>
            </c:numRef>
          </c:xVal>
          <c:yVal>
            <c:numRef>
              <c:f>Sheet2!$C$160:$C$190</c:f>
              <c:numCache>
                <c:formatCode>_(* #,##0_);_(* \(#,##0\);_(* "-"_);_(@_)</c:formatCode>
                <c:ptCount val="31"/>
                <c:pt idx="0">
                  <c:v>19327.554148223146</c:v>
                </c:pt>
                <c:pt idx="1">
                  <c:v>31355.336931794514</c:v>
                </c:pt>
                <c:pt idx="2">
                  <c:v>21840.895466752601</c:v>
                </c:pt>
                <c:pt idx="3">
                  <c:v>26854.336309870869</c:v>
                </c:pt>
                <c:pt idx="4">
                  <c:v>18350.067029442034</c:v>
                </c:pt>
                <c:pt idx="5">
                  <c:v>9793.6831244079513</c:v>
                </c:pt>
                <c:pt idx="6">
                  <c:v>27735.132525380792</c:v>
                </c:pt>
                <c:pt idx="7">
                  <c:v>44751.392991897432</c:v>
                </c:pt>
                <c:pt idx="8">
                  <c:v>11762.539121880636</c:v>
                </c:pt>
                <c:pt idx="9">
                  <c:v>27055.708066988154</c:v>
                </c:pt>
                <c:pt idx="10">
                  <c:v>24151.977285743757</c:v>
                </c:pt>
                <c:pt idx="11">
                  <c:v>12899.100715625664</c:v>
                </c:pt>
                <c:pt idx="12">
                  <c:v>8871.1323354231117</c:v>
                </c:pt>
                <c:pt idx="13">
                  <c:v>31245.400532437368</c:v>
                </c:pt>
                <c:pt idx="14">
                  <c:v>8668.5007439447181</c:v>
                </c:pt>
                <c:pt idx="15">
                  <c:v>16960.33486496273</c:v>
                </c:pt>
                <c:pt idx="16">
                  <c:v>2082.0128753843478</c:v>
                </c:pt>
                <c:pt idx="17">
                  <c:v>2950.3734714636626</c:v>
                </c:pt>
                <c:pt idx="18">
                  <c:v>3446.780221259145</c:v>
                </c:pt>
                <c:pt idx="19">
                  <c:v>2005.9091581458854</c:v>
                </c:pt>
                <c:pt idx="20">
                  <c:v>5711.5137585405673</c:v>
                </c:pt>
                <c:pt idx="21">
                  <c:v>14593.03026418845</c:v>
                </c:pt>
                <c:pt idx="22">
                  <c:v>7935.4560050335003</c:v>
                </c:pt>
                <c:pt idx="23">
                  <c:v>2276.9368646054131</c:v>
                </c:pt>
                <c:pt idx="24">
                  <c:v>1737.5953858203882</c:v>
                </c:pt>
                <c:pt idx="25">
                  <c:v>10988.834203464858</c:v>
                </c:pt>
                <c:pt idx="26">
                  <c:v>1694.4436725592789</c:v>
                </c:pt>
                <c:pt idx="27">
                  <c:v>2219.2646619820498</c:v>
                </c:pt>
                <c:pt idx="28">
                  <c:v>2853.9785406570368</c:v>
                </c:pt>
                <c:pt idx="29">
                  <c:v>3823.426548084667</c:v>
                </c:pt>
                <c:pt idx="30">
                  <c:v>1188.7077430954027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D3E-435D-AAD7-53F96A99A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 area (km</a:t>
                </a:r>
                <a:r>
                  <a:rPr lang="en-US" altLang="ko-KR" sz="1400" baseline="300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0"/>
          <c:min val="1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6149840496038419E-2"/>
          <c:y val="4.0048950454236204E-2"/>
          <c:w val="0.80385282530833346"/>
          <c:h val="0.6687869316179949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cat>
          <c:val>
            <c:numRef>
              <c:f>Sheet2!$C$42:$C$72</c:f>
              <c:numCache>
                <c:formatCode>0</c:formatCode>
                <c:ptCount val="31"/>
                <c:pt idx="0">
                  <c:v>44751.392991897432</c:v>
                </c:pt>
                <c:pt idx="1">
                  <c:v>31355.336931794514</c:v>
                </c:pt>
                <c:pt idx="2">
                  <c:v>31245.400532437368</c:v>
                </c:pt>
                <c:pt idx="3">
                  <c:v>27735.132525380792</c:v>
                </c:pt>
                <c:pt idx="4">
                  <c:v>27055.708066988154</c:v>
                </c:pt>
                <c:pt idx="5">
                  <c:v>26854.336309870869</c:v>
                </c:pt>
                <c:pt idx="6">
                  <c:v>24151.977285743757</c:v>
                </c:pt>
                <c:pt idx="7">
                  <c:v>21840.895466752601</c:v>
                </c:pt>
                <c:pt idx="8">
                  <c:v>19327.554148223146</c:v>
                </c:pt>
                <c:pt idx="9">
                  <c:v>18350.067029442034</c:v>
                </c:pt>
                <c:pt idx="10">
                  <c:v>16960.33486496273</c:v>
                </c:pt>
                <c:pt idx="11">
                  <c:v>14593.03026418845</c:v>
                </c:pt>
                <c:pt idx="12">
                  <c:v>12899.100715625664</c:v>
                </c:pt>
                <c:pt idx="13">
                  <c:v>11762.539121880636</c:v>
                </c:pt>
                <c:pt idx="14">
                  <c:v>10988.834203464858</c:v>
                </c:pt>
                <c:pt idx="15">
                  <c:v>9793.6831244079513</c:v>
                </c:pt>
                <c:pt idx="16">
                  <c:v>8871.1323354231117</c:v>
                </c:pt>
                <c:pt idx="17">
                  <c:v>8668.5007439447181</c:v>
                </c:pt>
                <c:pt idx="18">
                  <c:v>7935.4560050335003</c:v>
                </c:pt>
                <c:pt idx="19">
                  <c:v>5711.5137585405673</c:v>
                </c:pt>
                <c:pt idx="20">
                  <c:v>3823.426548084667</c:v>
                </c:pt>
                <c:pt idx="21">
                  <c:v>3446.780221259145</c:v>
                </c:pt>
                <c:pt idx="22">
                  <c:v>2950.3734714636626</c:v>
                </c:pt>
                <c:pt idx="23">
                  <c:v>2853.9785406570368</c:v>
                </c:pt>
                <c:pt idx="24">
                  <c:v>2276.9368646054131</c:v>
                </c:pt>
                <c:pt idx="25">
                  <c:v>2219.2646619820498</c:v>
                </c:pt>
                <c:pt idx="26">
                  <c:v>2082.0128753843478</c:v>
                </c:pt>
                <c:pt idx="27">
                  <c:v>2005.9091581458854</c:v>
                </c:pt>
                <c:pt idx="28">
                  <c:v>1737.5953858203882</c:v>
                </c:pt>
                <c:pt idx="29">
                  <c:v>1694.4436725592789</c:v>
                </c:pt>
                <c:pt idx="30">
                  <c:v>1188.7077430954027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Sheet2!$A$42:$A$72</c:f>
              <c:strCache>
                <c:ptCount val="31"/>
                <c:pt idx="0">
                  <c:v>Hwaseong-si</c:v>
                </c:pt>
                <c:pt idx="1">
                  <c:v>Paju-si</c:v>
                </c:pt>
                <c:pt idx="2">
                  <c:v>Pyeongtaek-si</c:v>
                </c:pt>
                <c:pt idx="3">
                  <c:v>Yeoju-si</c:v>
                </c:pt>
                <c:pt idx="4">
                  <c:v>Icheon-si</c:v>
                </c:pt>
                <c:pt idx="5">
                  <c:v>Anseong-si</c:v>
                </c:pt>
                <c:pt idx="6">
                  <c:v>Yongin-si</c:v>
                </c:pt>
                <c:pt idx="7">
                  <c:v>Pocheon-si</c:v>
                </c:pt>
                <c:pt idx="8">
                  <c:v>Yeoncheon-gun</c:v>
                </c:pt>
                <c:pt idx="9">
                  <c:v>Yangpyeong-gun</c:v>
                </c:pt>
                <c:pt idx="10">
                  <c:v>Gimpo-si</c:v>
                </c:pt>
                <c:pt idx="11">
                  <c:v>Goyang-si</c:v>
                </c:pt>
                <c:pt idx="12">
                  <c:v>Namyangju-si</c:v>
                </c:pt>
                <c:pt idx="13">
                  <c:v>Yangju-si</c:v>
                </c:pt>
                <c:pt idx="14">
                  <c:v>Gwangju-si</c:v>
                </c:pt>
                <c:pt idx="15">
                  <c:v>Gapyeong-gun</c:v>
                </c:pt>
                <c:pt idx="16">
                  <c:v>Ansan-si</c:v>
                </c:pt>
                <c:pt idx="17">
                  <c:v>Siheung-si</c:v>
                </c:pt>
                <c:pt idx="18">
                  <c:v>Suwon-si</c:v>
                </c:pt>
                <c:pt idx="19">
                  <c:v>Seongnam-si</c:v>
                </c:pt>
                <c:pt idx="20">
                  <c:v>Bucheon-si</c:v>
                </c:pt>
                <c:pt idx="21">
                  <c:v>Hanam-si</c:v>
                </c:pt>
                <c:pt idx="22">
                  <c:v>Uijeongbu-si</c:v>
                </c:pt>
                <c:pt idx="23">
                  <c:v>Osan-si</c:v>
                </c:pt>
                <c:pt idx="24">
                  <c:v>Anyang-si</c:v>
                </c:pt>
                <c:pt idx="25">
                  <c:v>Gwangmyeong-si</c:v>
                </c:pt>
                <c:pt idx="26">
                  <c:v>Dongducheon-si</c:v>
                </c:pt>
                <c:pt idx="27">
                  <c:v>Uiwang-si</c:v>
                </c:pt>
                <c:pt idx="28">
                  <c:v>Gunpo-si</c:v>
                </c:pt>
                <c:pt idx="29">
                  <c:v>Guri-si</c:v>
                </c:pt>
                <c:pt idx="30">
                  <c:v>Gwacheon-si</c:v>
                </c:pt>
              </c:strCache>
            </c:strRef>
          </c:xVal>
          <c:yVal>
            <c:numRef>
              <c:f>Sheet2!$D$42:$D$72</c:f>
              <c:numCache>
                <c:formatCode>0</c:formatCode>
                <c:ptCount val="31"/>
                <c:pt idx="0">
                  <c:v>698.18</c:v>
                </c:pt>
                <c:pt idx="1">
                  <c:v>673.86</c:v>
                </c:pt>
                <c:pt idx="2">
                  <c:v>458.24</c:v>
                </c:pt>
                <c:pt idx="3">
                  <c:v>608.26</c:v>
                </c:pt>
                <c:pt idx="4">
                  <c:v>461.43</c:v>
                </c:pt>
                <c:pt idx="5">
                  <c:v>553.46</c:v>
                </c:pt>
                <c:pt idx="6">
                  <c:v>591.23</c:v>
                </c:pt>
                <c:pt idx="7">
                  <c:v>826.91</c:v>
                </c:pt>
                <c:pt idx="8">
                  <c:v>676.31</c:v>
                </c:pt>
                <c:pt idx="9">
                  <c:v>877.69</c:v>
                </c:pt>
                <c:pt idx="10">
                  <c:v>276.61</c:v>
                </c:pt>
                <c:pt idx="11">
                  <c:v>268.10000000000002</c:v>
                </c:pt>
                <c:pt idx="12">
                  <c:v>458.14</c:v>
                </c:pt>
                <c:pt idx="13">
                  <c:v>310.43</c:v>
                </c:pt>
                <c:pt idx="14">
                  <c:v>430.99</c:v>
                </c:pt>
                <c:pt idx="15">
                  <c:v>843.66</c:v>
                </c:pt>
                <c:pt idx="16">
                  <c:v>156.33000000000001</c:v>
                </c:pt>
                <c:pt idx="17">
                  <c:v>139.68</c:v>
                </c:pt>
                <c:pt idx="18">
                  <c:v>121.09</c:v>
                </c:pt>
                <c:pt idx="19">
                  <c:v>141.63</c:v>
                </c:pt>
                <c:pt idx="20">
                  <c:v>53.45</c:v>
                </c:pt>
                <c:pt idx="21">
                  <c:v>92.99</c:v>
                </c:pt>
                <c:pt idx="22">
                  <c:v>81.55</c:v>
                </c:pt>
                <c:pt idx="23">
                  <c:v>42.71</c:v>
                </c:pt>
                <c:pt idx="24">
                  <c:v>58.47</c:v>
                </c:pt>
                <c:pt idx="25">
                  <c:v>38.53</c:v>
                </c:pt>
                <c:pt idx="26">
                  <c:v>95.67</c:v>
                </c:pt>
                <c:pt idx="27">
                  <c:v>54.03</c:v>
                </c:pt>
                <c:pt idx="28">
                  <c:v>36.42</c:v>
                </c:pt>
                <c:pt idx="29">
                  <c:v>33.33</c:v>
                </c:pt>
                <c:pt idx="30">
                  <c:v>35.869999999999997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579D-4243-A93B-8457F2669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61752496"/>
        <c:axId val="1661751536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(TWh)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1661751536"/>
        <c:scaling>
          <c:orientation val="minMax"/>
          <c:max val="900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 area (km</a:t>
                </a:r>
                <a:r>
                  <a:rPr lang="en-US" altLang="ko-KR" sz="1400" baseline="3000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aseline="0" dirty="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dirty="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661752496"/>
        <c:crosses val="max"/>
        <c:crossBetween val="midCat"/>
      </c:valAx>
      <c:valAx>
        <c:axId val="16617524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661751536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6031955149987189"/>
          <c:y val="6.6533347340617111E-2"/>
          <c:w val="0.29128422739450305"/>
          <c:h val="0.1356318105751319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717966337380984"/>
          <c:y val="3.7414965986394558E-2"/>
          <c:w val="0.84227998736904064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Sheet2!$H$160:$H$190</c:f>
              <c:numCache>
                <c:formatCode>0</c:formatCode>
                <c:ptCount val="31"/>
                <c:pt idx="0">
                  <c:v>676.31</c:v>
                </c:pt>
                <c:pt idx="1">
                  <c:v>673.86</c:v>
                </c:pt>
                <c:pt idx="2">
                  <c:v>826.91</c:v>
                </c:pt>
                <c:pt idx="3">
                  <c:v>553.46</c:v>
                </c:pt>
                <c:pt idx="4">
                  <c:v>877.69</c:v>
                </c:pt>
                <c:pt idx="5">
                  <c:v>843.66</c:v>
                </c:pt>
                <c:pt idx="6">
                  <c:v>608.26</c:v>
                </c:pt>
                <c:pt idx="7">
                  <c:v>698.18</c:v>
                </c:pt>
                <c:pt idx="8">
                  <c:v>310.43</c:v>
                </c:pt>
                <c:pt idx="9">
                  <c:v>461.43</c:v>
                </c:pt>
                <c:pt idx="10">
                  <c:v>591.23</c:v>
                </c:pt>
                <c:pt idx="11">
                  <c:v>458.14</c:v>
                </c:pt>
                <c:pt idx="12">
                  <c:v>156.33000000000001</c:v>
                </c:pt>
                <c:pt idx="13">
                  <c:v>458.24</c:v>
                </c:pt>
                <c:pt idx="14">
                  <c:v>139.68</c:v>
                </c:pt>
                <c:pt idx="15">
                  <c:v>276.61</c:v>
                </c:pt>
                <c:pt idx="16">
                  <c:v>95.67</c:v>
                </c:pt>
                <c:pt idx="17">
                  <c:v>81.55</c:v>
                </c:pt>
                <c:pt idx="18">
                  <c:v>92.99</c:v>
                </c:pt>
                <c:pt idx="19">
                  <c:v>54.03</c:v>
                </c:pt>
                <c:pt idx="20">
                  <c:v>141.63</c:v>
                </c:pt>
                <c:pt idx="21">
                  <c:v>268.10000000000002</c:v>
                </c:pt>
                <c:pt idx="22">
                  <c:v>121.09</c:v>
                </c:pt>
                <c:pt idx="23">
                  <c:v>58.47</c:v>
                </c:pt>
                <c:pt idx="24">
                  <c:v>36.42</c:v>
                </c:pt>
                <c:pt idx="25">
                  <c:v>430.99</c:v>
                </c:pt>
                <c:pt idx="26">
                  <c:v>33.33</c:v>
                </c:pt>
                <c:pt idx="27">
                  <c:v>38.53</c:v>
                </c:pt>
                <c:pt idx="28">
                  <c:v>42.71</c:v>
                </c:pt>
                <c:pt idx="29">
                  <c:v>53.45</c:v>
                </c:pt>
                <c:pt idx="30">
                  <c:v>35.869999999999997</c:v>
                </c:pt>
              </c:numCache>
            </c:numRef>
          </c:xVal>
          <c:yVal>
            <c:numRef>
              <c:f>Sheet2!$C$160:$C$190</c:f>
              <c:numCache>
                <c:formatCode>_(* #,##0_);_(* \(#,##0\);_(* "-"_);_(@_)</c:formatCode>
                <c:ptCount val="31"/>
                <c:pt idx="0">
                  <c:v>19327.554148223146</c:v>
                </c:pt>
                <c:pt idx="1">
                  <c:v>31355.336931794514</c:v>
                </c:pt>
                <c:pt idx="2">
                  <c:v>21840.895466752601</c:v>
                </c:pt>
                <c:pt idx="3">
                  <c:v>26854.336309870869</c:v>
                </c:pt>
                <c:pt idx="4">
                  <c:v>18350.067029442034</c:v>
                </c:pt>
                <c:pt idx="5">
                  <c:v>9793.6831244079513</c:v>
                </c:pt>
                <c:pt idx="6">
                  <c:v>27735.132525380792</c:v>
                </c:pt>
                <c:pt idx="7">
                  <c:v>44751.392991897432</c:v>
                </c:pt>
                <c:pt idx="8">
                  <c:v>11762.539121880636</c:v>
                </c:pt>
                <c:pt idx="9">
                  <c:v>27055.708066988154</c:v>
                </c:pt>
                <c:pt idx="10">
                  <c:v>24151.977285743757</c:v>
                </c:pt>
                <c:pt idx="11">
                  <c:v>12899.100715625664</c:v>
                </c:pt>
                <c:pt idx="12">
                  <c:v>8871.1323354231117</c:v>
                </c:pt>
                <c:pt idx="13">
                  <c:v>31245.400532437368</c:v>
                </c:pt>
                <c:pt idx="14">
                  <c:v>8668.5007439447181</c:v>
                </c:pt>
                <c:pt idx="15">
                  <c:v>16960.33486496273</c:v>
                </c:pt>
                <c:pt idx="16">
                  <c:v>2082.0128753843478</c:v>
                </c:pt>
                <c:pt idx="17">
                  <c:v>2950.3734714636626</c:v>
                </c:pt>
                <c:pt idx="18">
                  <c:v>3446.780221259145</c:v>
                </c:pt>
                <c:pt idx="19">
                  <c:v>2005.9091581458854</c:v>
                </c:pt>
                <c:pt idx="20">
                  <c:v>5711.5137585405673</c:v>
                </c:pt>
                <c:pt idx="21">
                  <c:v>14593.03026418845</c:v>
                </c:pt>
                <c:pt idx="22">
                  <c:v>7935.4560050335003</c:v>
                </c:pt>
                <c:pt idx="23">
                  <c:v>2276.9368646054131</c:v>
                </c:pt>
                <c:pt idx="24">
                  <c:v>1737.5953858203882</c:v>
                </c:pt>
                <c:pt idx="25">
                  <c:v>10988.834203464858</c:v>
                </c:pt>
                <c:pt idx="26">
                  <c:v>1694.4436725592789</c:v>
                </c:pt>
                <c:pt idx="27">
                  <c:v>2219.2646619820498</c:v>
                </c:pt>
                <c:pt idx="28">
                  <c:v>2853.9785406570368</c:v>
                </c:pt>
                <c:pt idx="29">
                  <c:v>3823.426548084667</c:v>
                </c:pt>
                <c:pt idx="30">
                  <c:v>1188.7077430954027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ED3E-435D-AAD7-53F96A99A9E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in val="3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Administrative area (km</a:t>
                </a:r>
                <a:r>
                  <a:rPr lang="en-US" altLang="ko-KR" sz="1400" baseline="300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0"/>
          <c:min val="1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Technical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1290220039308677"/>
          <c:y val="3.7415011690091642E-2"/>
          <c:w val="0.83269780249261549"/>
          <c:h val="0.84209732711982421"/>
        </c:manualLayout>
      </c:layout>
      <c:scatterChart>
        <c:scatterStyle val="lineMarker"/>
        <c:varyColors val="0"/>
        <c:ser>
          <c:idx val="0"/>
          <c:order val="0"/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Sheet2!$G$162:$G$192</c:f>
              <c:numCache>
                <c:formatCode>_(* #,##0_);_(* \(#,##0\);_(* "-"_);_(@_)</c:formatCode>
                <c:ptCount val="31"/>
                <c:pt idx="0">
                  <c:v>62.413686031553581</c:v>
                </c:pt>
                <c:pt idx="1">
                  <c:v>781.72617457632145</c:v>
                </c:pt>
                <c:pt idx="2">
                  <c:v>190.80673833911794</c:v>
                </c:pt>
                <c:pt idx="3">
                  <c:v>377.36241101434609</c:v>
                </c:pt>
                <c:pt idx="4">
                  <c:v>146.35805352687166</c:v>
                </c:pt>
                <c:pt idx="5">
                  <c:v>75.638290306521583</c:v>
                </c:pt>
                <c:pt idx="6">
                  <c:v>196.16940124288956</c:v>
                </c:pt>
                <c:pt idx="7">
                  <c:v>1460.769429087055</c:v>
                </c:pt>
                <c:pt idx="8">
                  <c:v>962.81931514351061</c:v>
                </c:pt>
                <c:pt idx="9">
                  <c:v>504.68110005851372</c:v>
                </c:pt>
                <c:pt idx="10">
                  <c:v>1871.9838303198417</c:v>
                </c:pt>
                <c:pt idx="11">
                  <c:v>1619.013838564631</c:v>
                </c:pt>
                <c:pt idx="12">
                  <c:v>4316.6314846798432</c:v>
                </c:pt>
                <c:pt idx="13">
                  <c:v>1377.1058833798882</c:v>
                </c:pt>
                <c:pt idx="14">
                  <c:v>3999.3198739977088</c:v>
                </c:pt>
                <c:pt idx="15">
                  <c:v>1852.6481327500812</c:v>
                </c:pt>
                <c:pt idx="16">
                  <c:v>952.18981917006374</c:v>
                </c:pt>
                <c:pt idx="17">
                  <c:v>5742.1827099938691</c:v>
                </c:pt>
                <c:pt idx="18">
                  <c:v>3568.8138509517153</c:v>
                </c:pt>
                <c:pt idx="19">
                  <c:v>2879.6224319822322</c:v>
                </c:pt>
                <c:pt idx="20">
                  <c:v>6566.9632140083322</c:v>
                </c:pt>
                <c:pt idx="21">
                  <c:v>4043.3420365535244</c:v>
                </c:pt>
                <c:pt idx="22">
                  <c:v>10173.408208770335</c:v>
                </c:pt>
                <c:pt idx="23">
                  <c:v>9635.4198734393703</c:v>
                </c:pt>
                <c:pt idx="24">
                  <c:v>7190.993959362987</c:v>
                </c:pt>
                <c:pt idx="25">
                  <c:v>957.14053690340836</c:v>
                </c:pt>
                <c:pt idx="26">
                  <c:v>5652.6552655265532</c:v>
                </c:pt>
                <c:pt idx="27">
                  <c:v>7295.146638982611</c:v>
                </c:pt>
                <c:pt idx="28">
                  <c:v>5916.0618122219621</c:v>
                </c:pt>
                <c:pt idx="29">
                  <c:v>14952.703461178671</c:v>
                </c:pt>
                <c:pt idx="30">
                  <c:v>2391.2182882631728</c:v>
                </c:pt>
              </c:numCache>
            </c:numRef>
          </c:xVal>
          <c:yVal>
            <c:numRef>
              <c:f>Sheet2!$D$162:$D$192</c:f>
              <c:numCache>
                <c:formatCode>_(* #,##0_);_(* \(#,##0\);_(* "-"_);_(@_)</c:formatCode>
                <c:ptCount val="31"/>
                <c:pt idx="0">
                  <c:v>4692.9772768149724</c:v>
                </c:pt>
                <c:pt idx="1">
                  <c:v>2227.7235540137372</c:v>
                </c:pt>
                <c:pt idx="2">
                  <c:v>2008.9870782756591</c:v>
                </c:pt>
                <c:pt idx="3">
                  <c:v>1976.804590885605</c:v>
                </c:pt>
                <c:pt idx="4">
                  <c:v>1356.7085089440357</c:v>
                </c:pt>
                <c:pt idx="5">
                  <c:v>1150.248435949318</c:v>
                </c:pt>
                <c:pt idx="6">
                  <c:v>1004.9221167440427</c:v>
                </c:pt>
                <c:pt idx="7">
                  <c:v>855.22171643638376</c:v>
                </c:pt>
                <c:pt idx="8">
                  <c:v>447.15844883203658</c:v>
                </c:pt>
                <c:pt idx="9">
                  <c:v>402.0577628197683</c:v>
                </c:pt>
                <c:pt idx="10">
                  <c:v>386.43167819357132</c:v>
                </c:pt>
                <c:pt idx="11">
                  <c:v>341.16965803718733</c:v>
                </c:pt>
                <c:pt idx="12">
                  <c:v>220.16842282295258</c:v>
                </c:pt>
                <c:pt idx="13">
                  <c:v>197.75919323301312</c:v>
                </c:pt>
                <c:pt idx="14">
                  <c:v>148.26039961481143</c:v>
                </c:pt>
                <c:pt idx="15">
                  <c:v>129.60568758583017</c:v>
                </c:pt>
                <c:pt idx="16">
                  <c:v>105.73545297765708</c:v>
                </c:pt>
                <c:pt idx="17">
                  <c:v>95.841170288562466</c:v>
                </c:pt>
                <c:pt idx="18">
                  <c:v>82.999177209377407</c:v>
                </c:pt>
                <c:pt idx="19">
                  <c:v>75.274060715675475</c:v>
                </c:pt>
                <c:pt idx="20">
                  <c:v>73.266551779270216</c:v>
                </c:pt>
                <c:pt idx="21">
                  <c:v>34.339339865684501</c:v>
                </c:pt>
                <c:pt idx="22">
                  <c:v>23.515375140666947</c:v>
                </c:pt>
                <c:pt idx="23">
                  <c:v>17.150895530223842</c:v>
                </c:pt>
                <c:pt idx="24">
                  <c:v>16.545192607879624</c:v>
                </c:pt>
                <c:pt idx="25">
                  <c:v>13.607353075027472</c:v>
                </c:pt>
                <c:pt idx="26">
                  <c:v>12.209053881168373</c:v>
                </c:pt>
                <c:pt idx="27">
                  <c:v>11.243136580944061</c:v>
                </c:pt>
                <c:pt idx="28">
                  <c:v>6.763776578426361</c:v>
                </c:pt>
                <c:pt idx="29">
                  <c:v>6.5368619575500473</c:v>
                </c:pt>
                <c:pt idx="30">
                  <c:v>2.3620001182556152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5DBD-4B94-A02C-564A372351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68426607"/>
        <c:axId val="1168427087"/>
      </c:scatterChart>
      <c:valAx>
        <c:axId val="1168426607"/>
        <c:scaling>
          <c:logBase val="10"/>
          <c:orientation val="minMax"/>
          <c:max val="15000"/>
          <c:min val="5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Population density (people/km</a:t>
                </a:r>
                <a:r>
                  <a:rPr lang="en-US" altLang="ko-KR" sz="1400" baseline="300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7087"/>
        <c:crosses val="autoZero"/>
        <c:crossBetween val="midCat"/>
      </c:valAx>
      <c:valAx>
        <c:axId val="1168427087"/>
        <c:scaling>
          <c:logBase val="10"/>
          <c:orientation val="minMax"/>
          <c:max val="5000"/>
          <c:min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  <a:cs typeface="+mn-cs"/>
                  </a:defRPr>
                </a:pPr>
                <a:r>
                  <a:rPr lang="en-US" altLang="ko-KR" sz="1400">
                    <a:latin typeface="바탕체" panose="02030609000101010101" pitchFamily="17" charset="-127"/>
                    <a:ea typeface="바탕체" panose="02030609000101010101" pitchFamily="17" charset="-127"/>
                  </a:rPr>
                  <a:t>Market potential (GWh)</a:t>
                </a:r>
                <a:endParaRPr lang="ko-KR" altLang="en-US" sz="1400"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바탕체" panose="02030609000101010101" pitchFamily="17" charset="-127"/>
                  <a:ea typeface="바탕체" panose="02030609000101010101" pitchFamily="17" charset="-127"/>
                  <a:cs typeface="+mn-cs"/>
                </a:defRPr>
              </a:pPr>
              <a:endParaRPr lang="ko-KR" altLang="en-US"/>
            </a:p>
          </c:txPr>
        </c:title>
        <c:numFmt formatCode="_(* #,##0_);_(* \(#,##0\);_(* &quot;-&quot;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1168426607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8965618849377981E-2"/>
          <c:y val="2.394774864116574E-2"/>
          <c:w val="0.82895330343887064"/>
          <c:h val="0.6808291217605160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Sheet2!$C$78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Sheet2!$A$80:$A$110</c:f>
              <c:strCache>
                <c:ptCount val="31"/>
                <c:pt idx="0">
                  <c:v>Yeoncheon-gun</c:v>
                </c:pt>
                <c:pt idx="1">
                  <c:v>Paju-si</c:v>
                </c:pt>
                <c:pt idx="2">
                  <c:v>Pocheon-si</c:v>
                </c:pt>
                <c:pt idx="3">
                  <c:v>Anseong-si</c:v>
                </c:pt>
                <c:pt idx="4">
                  <c:v>Yangpyeong-gun</c:v>
                </c:pt>
                <c:pt idx="5">
                  <c:v>Gapyeong-gun</c:v>
                </c:pt>
                <c:pt idx="6">
                  <c:v>Yeoju-si</c:v>
                </c:pt>
                <c:pt idx="7">
                  <c:v>Hwaseong-si</c:v>
                </c:pt>
                <c:pt idx="8">
                  <c:v>Yangju-si</c:v>
                </c:pt>
                <c:pt idx="9">
                  <c:v>Icheon-si</c:v>
                </c:pt>
                <c:pt idx="10">
                  <c:v>Yongin-si</c:v>
                </c:pt>
                <c:pt idx="11">
                  <c:v>Namyangju-si</c:v>
                </c:pt>
                <c:pt idx="12">
                  <c:v>Ansan-si</c:v>
                </c:pt>
                <c:pt idx="13">
                  <c:v>Pyeongtaek-si</c:v>
                </c:pt>
                <c:pt idx="14">
                  <c:v>Siheung-si</c:v>
                </c:pt>
                <c:pt idx="15">
                  <c:v>Gimpo-si</c:v>
                </c:pt>
                <c:pt idx="16">
                  <c:v>Dongducheon-si</c:v>
                </c:pt>
                <c:pt idx="17">
                  <c:v>Uijeongbu-si</c:v>
                </c:pt>
                <c:pt idx="18">
                  <c:v>Hanam-si</c:v>
                </c:pt>
                <c:pt idx="19">
                  <c:v>Uiwang-si</c:v>
                </c:pt>
                <c:pt idx="20">
                  <c:v>Seongnam-si</c:v>
                </c:pt>
                <c:pt idx="21">
                  <c:v>Goyang-si</c:v>
                </c:pt>
                <c:pt idx="22">
                  <c:v>Suwon-si</c:v>
                </c:pt>
                <c:pt idx="23">
                  <c:v>Anyang-si</c:v>
                </c:pt>
                <c:pt idx="24">
                  <c:v>Gunpo-si</c:v>
                </c:pt>
                <c:pt idx="25">
                  <c:v>Gwangju-si</c:v>
                </c:pt>
                <c:pt idx="26">
                  <c:v>Guri-si</c:v>
                </c:pt>
                <c:pt idx="27">
                  <c:v>Gwangmyeong-si</c:v>
                </c:pt>
                <c:pt idx="28">
                  <c:v>Osan-si</c:v>
                </c:pt>
                <c:pt idx="29">
                  <c:v>Bucheon-si</c:v>
                </c:pt>
                <c:pt idx="30">
                  <c:v>Gwacheon-si</c:v>
                </c:pt>
              </c:strCache>
            </c:strRef>
          </c:cat>
          <c:val>
            <c:numRef>
              <c:f>Sheet2!$C$80:$C$110</c:f>
              <c:numCache>
                <c:formatCode>0</c:formatCode>
                <c:ptCount val="31"/>
                <c:pt idx="0">
                  <c:v>4692.9772768149724</c:v>
                </c:pt>
                <c:pt idx="1">
                  <c:v>2227.7235540137372</c:v>
                </c:pt>
                <c:pt idx="2">
                  <c:v>2008.9870782756591</c:v>
                </c:pt>
                <c:pt idx="3">
                  <c:v>1976.804590885605</c:v>
                </c:pt>
                <c:pt idx="4">
                  <c:v>1356.7085089440357</c:v>
                </c:pt>
                <c:pt idx="5">
                  <c:v>1150.248435949318</c:v>
                </c:pt>
                <c:pt idx="6">
                  <c:v>1004.9221167440427</c:v>
                </c:pt>
                <c:pt idx="7">
                  <c:v>855.22171643638376</c:v>
                </c:pt>
                <c:pt idx="8">
                  <c:v>447.15844883203658</c:v>
                </c:pt>
                <c:pt idx="9">
                  <c:v>402.0577628197683</c:v>
                </c:pt>
                <c:pt idx="10">
                  <c:v>386.43167819357132</c:v>
                </c:pt>
                <c:pt idx="11">
                  <c:v>341.16965803718733</c:v>
                </c:pt>
                <c:pt idx="12">
                  <c:v>220.16842282295258</c:v>
                </c:pt>
                <c:pt idx="13">
                  <c:v>197.75919323301312</c:v>
                </c:pt>
                <c:pt idx="14">
                  <c:v>148.26039961481143</c:v>
                </c:pt>
                <c:pt idx="15">
                  <c:v>129.60568758583017</c:v>
                </c:pt>
                <c:pt idx="16">
                  <c:v>105.73545297765708</c:v>
                </c:pt>
                <c:pt idx="17">
                  <c:v>95.841170288562466</c:v>
                </c:pt>
                <c:pt idx="18">
                  <c:v>82.999177209377407</c:v>
                </c:pt>
                <c:pt idx="19">
                  <c:v>75.274060715675475</c:v>
                </c:pt>
                <c:pt idx="20">
                  <c:v>73.266551779270216</c:v>
                </c:pt>
                <c:pt idx="21">
                  <c:v>34.339339865684501</c:v>
                </c:pt>
                <c:pt idx="22">
                  <c:v>23.515375140666947</c:v>
                </c:pt>
                <c:pt idx="23">
                  <c:v>17.150895530223842</c:v>
                </c:pt>
                <c:pt idx="24">
                  <c:v>16.545192607879624</c:v>
                </c:pt>
                <c:pt idx="25">
                  <c:v>13.607353075027472</c:v>
                </c:pt>
                <c:pt idx="26">
                  <c:v>12.209053881168373</c:v>
                </c:pt>
                <c:pt idx="27">
                  <c:v>11.243136580944061</c:v>
                </c:pt>
                <c:pt idx="28">
                  <c:v>6.763776578426361</c:v>
                </c:pt>
                <c:pt idx="29">
                  <c:v>6.5368619575500473</c:v>
                </c:pt>
                <c:pt idx="30">
                  <c:v>2.3620001182556152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8A-4FEC-AC1A-A72841ACC3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52924847"/>
        <c:axId val="352917647"/>
      </c:barChart>
      <c:scatterChart>
        <c:scatterStyle val="lineMarker"/>
        <c:varyColors val="0"/>
        <c:ser>
          <c:idx val="1"/>
          <c:order val="1"/>
          <c:tx>
            <c:strRef>
              <c:f>Sheet2!$D$78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xVal>
            <c:strRef>
              <c:f>Sheet2!$A$80:$A$110</c:f>
              <c:strCache>
                <c:ptCount val="31"/>
                <c:pt idx="0">
                  <c:v>Yeoncheon-gun</c:v>
                </c:pt>
                <c:pt idx="1">
                  <c:v>Paju-si</c:v>
                </c:pt>
                <c:pt idx="2">
                  <c:v>Pocheon-si</c:v>
                </c:pt>
                <c:pt idx="3">
                  <c:v>Anseong-si</c:v>
                </c:pt>
                <c:pt idx="4">
                  <c:v>Yangpyeong-gun</c:v>
                </c:pt>
                <c:pt idx="5">
                  <c:v>Gapyeong-gun</c:v>
                </c:pt>
                <c:pt idx="6">
                  <c:v>Yeoju-si</c:v>
                </c:pt>
                <c:pt idx="7">
                  <c:v>Hwaseong-si</c:v>
                </c:pt>
                <c:pt idx="8">
                  <c:v>Yangju-si</c:v>
                </c:pt>
                <c:pt idx="9">
                  <c:v>Icheon-si</c:v>
                </c:pt>
                <c:pt idx="10">
                  <c:v>Yongin-si</c:v>
                </c:pt>
                <c:pt idx="11">
                  <c:v>Namyangju-si</c:v>
                </c:pt>
                <c:pt idx="12">
                  <c:v>Ansan-si</c:v>
                </c:pt>
                <c:pt idx="13">
                  <c:v>Pyeongtaek-si</c:v>
                </c:pt>
                <c:pt idx="14">
                  <c:v>Siheung-si</c:v>
                </c:pt>
                <c:pt idx="15">
                  <c:v>Gimpo-si</c:v>
                </c:pt>
                <c:pt idx="16">
                  <c:v>Dongducheon-si</c:v>
                </c:pt>
                <c:pt idx="17">
                  <c:v>Uijeongbu-si</c:v>
                </c:pt>
                <c:pt idx="18">
                  <c:v>Hanam-si</c:v>
                </c:pt>
                <c:pt idx="19">
                  <c:v>Uiwang-si</c:v>
                </c:pt>
                <c:pt idx="20">
                  <c:v>Seongnam-si</c:v>
                </c:pt>
                <c:pt idx="21">
                  <c:v>Goyang-si</c:v>
                </c:pt>
                <c:pt idx="22">
                  <c:v>Suwon-si</c:v>
                </c:pt>
                <c:pt idx="23">
                  <c:v>Anyang-si</c:v>
                </c:pt>
                <c:pt idx="24">
                  <c:v>Gunpo-si</c:v>
                </c:pt>
                <c:pt idx="25">
                  <c:v>Gwangju-si</c:v>
                </c:pt>
                <c:pt idx="26">
                  <c:v>Guri-si</c:v>
                </c:pt>
                <c:pt idx="27">
                  <c:v>Gwangmyeong-si</c:v>
                </c:pt>
                <c:pt idx="28">
                  <c:v>Osan-si</c:v>
                </c:pt>
                <c:pt idx="29">
                  <c:v>Bucheon-si</c:v>
                </c:pt>
                <c:pt idx="30">
                  <c:v>Gwacheon-si</c:v>
                </c:pt>
              </c:strCache>
            </c:strRef>
          </c:xVal>
          <c:yVal>
            <c:numRef>
              <c:f>Sheet2!$D$80:$D$110</c:f>
              <c:numCache>
                <c:formatCode>0</c:formatCode>
                <c:ptCount val="31"/>
                <c:pt idx="0">
                  <c:v>62.413686031553581</c:v>
                </c:pt>
                <c:pt idx="1">
                  <c:v>781.72617457632145</c:v>
                </c:pt>
                <c:pt idx="2">
                  <c:v>190.80673833911794</c:v>
                </c:pt>
                <c:pt idx="3">
                  <c:v>377.36241101434609</c:v>
                </c:pt>
                <c:pt idx="4">
                  <c:v>146.35805352687166</c:v>
                </c:pt>
                <c:pt idx="5">
                  <c:v>75.638290306521583</c:v>
                </c:pt>
                <c:pt idx="6">
                  <c:v>196.16940124288956</c:v>
                </c:pt>
                <c:pt idx="7">
                  <c:v>1460.769429087055</c:v>
                </c:pt>
                <c:pt idx="8">
                  <c:v>962.81931514351061</c:v>
                </c:pt>
                <c:pt idx="9">
                  <c:v>504.68110005851372</c:v>
                </c:pt>
                <c:pt idx="10">
                  <c:v>1871.9838303198417</c:v>
                </c:pt>
                <c:pt idx="11">
                  <c:v>1619.013838564631</c:v>
                </c:pt>
                <c:pt idx="12">
                  <c:v>4316.6314846798432</c:v>
                </c:pt>
                <c:pt idx="13">
                  <c:v>1377.1058833798882</c:v>
                </c:pt>
                <c:pt idx="14">
                  <c:v>3999.3198739977088</c:v>
                </c:pt>
                <c:pt idx="15">
                  <c:v>1852.6481327500812</c:v>
                </c:pt>
                <c:pt idx="16">
                  <c:v>952.18981917006374</c:v>
                </c:pt>
                <c:pt idx="17">
                  <c:v>5742.1827099938691</c:v>
                </c:pt>
                <c:pt idx="18">
                  <c:v>3568.8138509517153</c:v>
                </c:pt>
                <c:pt idx="19">
                  <c:v>2879.6224319822322</c:v>
                </c:pt>
                <c:pt idx="20">
                  <c:v>6566.9632140083322</c:v>
                </c:pt>
                <c:pt idx="21">
                  <c:v>4043.3420365535244</c:v>
                </c:pt>
                <c:pt idx="22">
                  <c:v>10173.408208770335</c:v>
                </c:pt>
                <c:pt idx="23">
                  <c:v>9635.4198734393703</c:v>
                </c:pt>
                <c:pt idx="24">
                  <c:v>7190.993959362987</c:v>
                </c:pt>
                <c:pt idx="25">
                  <c:v>957.14053690340836</c:v>
                </c:pt>
                <c:pt idx="26">
                  <c:v>5652.6552655265532</c:v>
                </c:pt>
                <c:pt idx="27">
                  <c:v>7295.146638982611</c:v>
                </c:pt>
                <c:pt idx="28">
                  <c:v>5916.0618122219621</c:v>
                </c:pt>
                <c:pt idx="29">
                  <c:v>14952.703461178671</c:v>
                </c:pt>
                <c:pt idx="30">
                  <c:v>2391.2182882631728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C98A-4FEC-AC1A-A72841ACC3D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52909487"/>
        <c:axId val="352908047"/>
      </c:scatterChart>
      <c:catAx>
        <c:axId val="35292484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17647"/>
        <c:crosses val="autoZero"/>
        <c:auto val="1"/>
        <c:lblAlgn val="ctr"/>
        <c:lblOffset val="100"/>
        <c:noMultiLvlLbl val="0"/>
      </c:catAx>
      <c:valAx>
        <c:axId val="3529176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sz="14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Market potential (TWh)</a:t>
                </a:r>
                <a:endParaRPr lang="ko-KR" altLang="en-US" sz="14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 altLang="en-US"/>
            </a:p>
          </c:txPr>
        </c:title>
        <c:numFmt formatCode="0.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24847"/>
        <c:crosses val="autoZero"/>
        <c:crossBetween val="between"/>
        <c:dispUnits>
          <c:builtInUnit val="thousands"/>
        </c:dispUnits>
      </c:valAx>
      <c:valAx>
        <c:axId val="352908047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altLang="ko-KR" sz="14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Population density (people/km</a:t>
                </a:r>
                <a:r>
                  <a:rPr lang="en-US" altLang="ko-KR" sz="1400" b="0" i="0" u="none" strike="noStrike" kern="1200" baseline="3000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2</a:t>
                </a:r>
                <a:r>
                  <a:rPr lang="en-US" altLang="ko-KR" sz="1400" b="0" i="0" u="none" strike="noStrike" kern="1200" baseline="0">
                    <a:solidFill>
                      <a:sysClr val="windowText" lastClr="000000">
                        <a:lumMod val="65000"/>
                        <a:lumOff val="35000"/>
                      </a:sysClr>
                    </a:solidFill>
                    <a:latin typeface="바탕체" panose="02030609000101010101" pitchFamily="17" charset="-127"/>
                    <a:ea typeface="바탕체" panose="02030609000101010101" pitchFamily="17" charset="-127"/>
                  </a:rPr>
                  <a:t>)</a:t>
                </a:r>
                <a:endParaRPr lang="ko-KR" altLang="en-US" sz="1400" b="0" i="0" u="none" strike="noStrike" kern="1200" baseline="0">
                  <a:solidFill>
                    <a:sysClr val="windowText" lastClr="000000">
                      <a:lumMod val="65000"/>
                      <a:lumOff val="35000"/>
                    </a:sysClr>
                  </a:solidFill>
                  <a:latin typeface="바탕체" panose="02030609000101010101" pitchFamily="17" charset="-127"/>
                  <a:ea typeface="바탕체" panose="02030609000101010101" pitchFamily="17" charset="-127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ko-KR" altLang="en-US"/>
            </a:p>
          </c:txPr>
        </c:title>
        <c:numFmt formatCode="0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52909487"/>
        <c:crosses val="max"/>
        <c:crossBetween val="midCat"/>
        <c:dispUnits>
          <c:builtInUnit val="thousands"/>
        </c:dispUnits>
      </c:valAx>
      <c:valAx>
        <c:axId val="352909487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352908047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1302537909346744"/>
          <c:y val="6.9255765509655273E-2"/>
          <c:w val="0.32070810404328548"/>
          <c:h val="0.14353263160657886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solidFill>
        <a:sysClr val="windowText" lastClr="000000"/>
      </a:solidFill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28-4CA6-BD7D-A043AD737478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928-4CA6-BD7D-A043AD7374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12-4F4E-BD86-E6AAD7E99915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4"/>
              </a:solidFill>
              <a:ln w="9525">
                <a:solidFill>
                  <a:schemeClr val="accent4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5212-4F4E-BD86-E6AAD7E99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003479617674386E-2"/>
          <c:y val="3.9943501532549525E-2"/>
          <c:w val="0.85630102623174498"/>
          <c:h val="0.8761088110160574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'분석용 및 그래프'!$C$240</c:f>
              <c:strCache>
                <c:ptCount val="1"/>
                <c:pt idx="0">
                  <c:v>Technical potential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그래프'!$C$242:$C$245</c:f>
              <c:numCache>
                <c:formatCode>0%</c:formatCode>
                <c:ptCount val="4"/>
                <c:pt idx="0">
                  <c:v>4.5071613321930395E-2</c:v>
                </c:pt>
                <c:pt idx="1">
                  <c:v>9.3911375181126612E-3</c:v>
                </c:pt>
                <c:pt idx="2">
                  <c:v>0.10991880723445389</c:v>
                </c:pt>
                <c:pt idx="3">
                  <c:v>5.1138602981690108E-3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07D-4086-99F0-FB79F2A67F96}"/>
            </c:ext>
          </c:extLst>
        </c:ser>
        <c:ser>
          <c:idx val="1"/>
          <c:order val="1"/>
          <c:tx>
            <c:strRef>
              <c:f>'분석용 및 그래프'!$D$240</c:f>
              <c:strCache>
                <c:ptCount val="1"/>
                <c:pt idx="0">
                  <c:v>Market potential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'분석용 및 그래프'!$A$242:$A$245</c:f>
              <c:strCache>
                <c:ptCount val="4"/>
                <c:pt idx="0">
                  <c:v>Yangpyeong-gun</c:v>
                </c:pt>
                <c:pt idx="1">
                  <c:v>Bucheon-si</c:v>
                </c:pt>
                <c:pt idx="2">
                  <c:v>Hwaseong-si</c:v>
                </c:pt>
                <c:pt idx="3">
                  <c:v>Dongducheon-si</c:v>
                </c:pt>
              </c:strCache>
            </c:strRef>
          </c:cat>
          <c:val>
            <c:numRef>
              <c:f>'분석용 및 그래프'!$D$242:$D$245</c:f>
              <c:numCache>
                <c:formatCode>0%</c:formatCode>
                <c:ptCount val="4"/>
                <c:pt idx="0">
                  <c:v>7.4858690520798188E-2</c:v>
                </c:pt>
                <c:pt idx="1">
                  <c:v>3.6068243327985451E-4</c:v>
                </c:pt>
                <c:pt idx="2">
                  <c:v>4.7188307123691771E-2</c:v>
                </c:pt>
                <c:pt idx="3">
                  <c:v>5.8341327553782917E-3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10038383"/>
        <c:axId val="2010039823"/>
      </c:barChart>
      <c:scatterChart>
        <c:scatterStyle val="lineMarker"/>
        <c:varyColors val="0"/>
        <c:ser>
          <c:idx val="2"/>
          <c:order val="2"/>
          <c:tx>
            <c:strRef>
              <c:f>'분석용 및 그래프'!$E$240</c:f>
              <c:strCache>
                <c:ptCount val="1"/>
                <c:pt idx="0">
                  <c:v>Administrative area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chemeClr val="accent4">
                  <a:lumMod val="40000"/>
                  <a:lumOff val="60000"/>
                </a:schemeClr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그래프'!$E$242:$E$245</c:f>
              <c:numCache>
                <c:formatCode>0%</c:formatCode>
                <c:ptCount val="4"/>
                <c:pt idx="0">
                  <c:v>8.6088129275888256E-2</c:v>
                </c:pt>
                <c:pt idx="1">
                  <c:v>5.2426375027586356E-3</c:v>
                </c:pt>
                <c:pt idx="2">
                  <c:v>6.848091022780213E-2</c:v>
                </c:pt>
                <c:pt idx="3">
                  <c:v>9.3837816630293492E-3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010038383"/>
        <c:axId val="2010039823"/>
      </c:scatterChart>
      <c:scatterChart>
        <c:scatterStyle val="lineMarker"/>
        <c:varyColors val="0"/>
        <c:ser>
          <c:idx val="3"/>
          <c:order val="3"/>
          <c:tx>
            <c:strRef>
              <c:f>'분석용 및 그래프'!$F$240</c:f>
              <c:strCache>
                <c:ptCount val="1"/>
                <c:pt idx="0">
                  <c:v>Population density</c:v>
                </c:pt>
              </c:strCache>
            </c:strRef>
          </c:tx>
          <c:spPr>
            <a:ln w="25400" cap="rnd">
              <a:noFill/>
              <a:round/>
            </a:ln>
            <a:effectLst/>
          </c:spPr>
          <c:marker>
            <c:symbol val="circle"/>
            <c:size val="8"/>
            <c:spPr>
              <a:solidFill>
                <a:srgbClr val="92D050"/>
              </a:solidFill>
              <a:ln w="9525">
                <a:solidFill>
                  <a:schemeClr val="tx1"/>
                </a:solidFill>
              </a:ln>
              <a:effectLst/>
            </c:spPr>
          </c:marker>
          <c:yVal>
            <c:numRef>
              <c:f>'분석용 및 그래프'!$F$242:$F$245</c:f>
              <c:numCache>
                <c:formatCode>_(* #,##0_);_(* \(#,##0\);_(* "-"_);_(@_)</c:formatCode>
                <c:ptCount val="4"/>
                <c:pt idx="0">
                  <c:v>146.35805352687166</c:v>
                </c:pt>
                <c:pt idx="1">
                  <c:v>14952.703461178671</c:v>
                </c:pt>
                <c:pt idx="2">
                  <c:v>1460.769429087055</c:v>
                </c:pt>
                <c:pt idx="3">
                  <c:v>952.18981917006374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A07D-4086-99F0-FB79F2A67F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365795551"/>
        <c:axId val="149080591"/>
      </c:scatterChart>
      <c:catAx>
        <c:axId val="20100383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9823"/>
        <c:crosses val="autoZero"/>
        <c:auto val="1"/>
        <c:lblAlgn val="ctr"/>
        <c:lblOffset val="100"/>
        <c:noMultiLvlLbl val="0"/>
      </c:catAx>
      <c:valAx>
        <c:axId val="20100398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2010038383"/>
        <c:crosses val="autoZero"/>
        <c:crossBetween val="between"/>
        <c:majorUnit val="1.0000000000000002E-2"/>
      </c:valAx>
      <c:valAx>
        <c:axId val="149080591"/>
        <c:scaling>
          <c:orientation val="minMax"/>
        </c:scaling>
        <c:delete val="0"/>
        <c:axPos val="r"/>
        <c:numFmt formatCode="_(* #,##0_);_(* \(#,##0\);_(* &quot;-&quot;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  <a:cs typeface="+mn-cs"/>
              </a:defRPr>
            </a:pPr>
            <a:endParaRPr lang="ko-KR"/>
          </a:p>
        </c:txPr>
        <c:crossAx val="365795551"/>
        <c:crosses val="max"/>
        <c:crossBetween val="midCat"/>
        <c:majorUnit val="1000"/>
      </c:valAx>
      <c:valAx>
        <c:axId val="365795551"/>
        <c:scaling>
          <c:orientation val="minMax"/>
        </c:scaling>
        <c:delete val="1"/>
        <c:axPos val="b"/>
        <c:majorTickMark val="out"/>
        <c:minorTickMark val="none"/>
        <c:tickLblPos val="nextTo"/>
        <c:crossAx val="14908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58911885822424859"/>
          <c:y val="2.930086005764217E-2"/>
          <c:w val="0.31300674143171986"/>
          <c:h val="0.21656640285465942"/>
        </c:manualLayout>
      </c:layout>
      <c:overlay val="0"/>
      <c:spPr>
        <a:solidFill>
          <a:schemeClr val="bg1"/>
        </a:solidFill>
        <a:ln>
          <a:solidFill>
            <a:schemeClr val="tx1"/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바탕체" panose="02030609000101010101" pitchFamily="17" charset="-127"/>
              <a:ea typeface="바탕체" panose="02030609000101010101" pitchFamily="17" charset="-127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139E07-0DC5-4FB2-8EFC-9339BB5A38A7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21684-A562-4A9B-B3C1-5D20455A9FC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70800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A21684-A562-4A9B-B3C1-5D20455A9FC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9919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A55F18-09D6-06F0-52F6-FE7D371A88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B7B1D51-D292-80FD-F7C8-6411BEC1C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855FB7-9B7E-051A-8870-FC61A390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D98C1F-A0BD-3304-A015-879C78C30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24C0AC9-79E9-BF82-EAFD-5D17F2E98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6302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7BC3561-7295-1E0D-0569-C90429E49E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5B12FA1-31A8-48D0-DD0F-05962B93D4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EBE49D-6355-C964-F33C-0904806FE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53D0AC-B43D-8E35-FB1D-83FD36796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E52D11-DEF6-28A6-3C0F-CECDDA8F0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7245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0F420EF-2BB5-57BF-D2C0-B2ECF0BD00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F5DFAE-632B-A559-D903-FD8DF7F22B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2F7EBA3-95DB-A308-32DE-EB76AE714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7E1716-BA05-0FA4-E9EE-B3F57A210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928213D-56F4-DD7B-9A84-F81793C2C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6710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B02ECB-DDA7-0A3C-6DC0-53F742C93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D55A1-CA97-F41E-2FAE-41CF078F0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9EFCF3-8E75-6041-67F2-DD60D2316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D7B138D-1933-3ADB-C0F9-974F34154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4C9B46-69D1-BFD8-B853-C72D5BCC8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0023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91E72C-57B2-6290-9B5A-5767FD9425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FB77DB-B0F8-BA5C-1594-D4DF1D7DF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56C7C6-EEBD-51D0-258E-F40909A8F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C679FA-A30D-2E51-31E0-358E93929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D774FD-A26F-C583-82D0-B9D5530E4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6964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A3D7D5-3785-6147-D9C5-CAEE50AD4E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B4FF1C-45F5-A1C7-13E6-FC69831FFF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2B0226D-F7B9-85C5-29BD-FCC7FF022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C2C16A0-3A69-4596-8F2D-1B8D584AC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D7BDC32-F05C-1077-2AD2-64082B0FE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112C7B5-0512-F35D-4104-8DFAA1DB9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672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CABDCC-DFAF-AC7A-AB41-AAF35279D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5D13175-D77A-5200-BF7C-44D97C538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B750A7C-CBB6-8B2A-E256-FB86B71BA3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8A099B-F9AA-0B0F-345F-C288547F88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60334E6-76CF-CAFE-809D-AF7609D0E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11D4650-0570-451E-AB80-E7122487D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85F946-70C9-6348-0473-E7CA9A76F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48F16A5-0E97-DEC3-1D95-A8EB8D5DE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6934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5FFF92-981D-6880-C411-F1B40D5C9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FA162F9-D556-E8F7-8DFD-484CBBD8F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0679D06-D619-9B85-B9F4-F32479AF6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FA8F5E5-C595-78D8-E8C2-6651E67F8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4911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754601-80FB-4ADF-E680-5A4D08FAD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AFE4311-C98B-6202-96DD-D7B680B28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8673ED-8183-9A88-D6F2-212DF0A93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15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CA8A66-3A87-FC7D-7B4E-CCC387335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B7A946-D435-1C1D-857D-92B41057C3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D9A48B0-C7B6-1230-29B9-013112E66B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14D5485-4AA2-923E-836B-88631B2A1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0D7AADC-472D-861C-E855-79363D8E1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3ED4F5D-07F0-91B9-EC8C-3571445AB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66593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0263E2-50FA-5C5F-609F-F5714365E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351C5ED-0A21-8F7D-23CA-D244659C6C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EFBD91-5620-0B67-95B1-2F1AF5CD7F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B969A16-4295-CED4-E829-37B566BCA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A21D8C-1609-99EB-5433-8A4BA2C8C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0031204-2C16-3E75-5462-DE39559F4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6732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44A5FB-52EE-2206-D45E-90EE19016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65E5D5A-1F4E-5660-95C0-B195C76D0B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A02FA6-F6B2-22F8-D258-B167FC4FBC0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D45E2C-F65D-4824-8008-5941D4E99895}" type="datetimeFigureOut">
              <a:rPr lang="ko-KR" altLang="en-US" smtClean="0"/>
              <a:t>2025-05-30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3B8172C-A682-4F75-D2BA-55E16FDBED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BD3851B-B87E-4133-21A9-D3275419D8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34F43A-EF4E-4279-991F-7DCC6271B78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0510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hart" Target="../charts/chart8.xml"/><Relationship Id="rId4" Type="http://schemas.openxmlformats.org/officeDocument/2006/relationships/chart" Target="../charts/chart7.xml"/><Relationship Id="rId9" Type="http://schemas.openxmlformats.org/officeDocument/2006/relationships/chart" Target="../charts/char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10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C86BD3A3-CE0F-5A8E-B022-5E50AA47B97B}"/>
              </a:ext>
            </a:extLst>
          </p:cNvPr>
          <p:cNvSpPr/>
          <p:nvPr/>
        </p:nvSpPr>
        <p:spPr>
          <a:xfrm>
            <a:off x="-8483600" y="-87841"/>
            <a:ext cx="7305675" cy="88582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1ADB0A8-577A-1101-CF42-01E76C2D39C9}"/>
              </a:ext>
            </a:extLst>
          </p:cNvPr>
          <p:cNvSpPr/>
          <p:nvPr/>
        </p:nvSpPr>
        <p:spPr>
          <a:xfrm>
            <a:off x="-8324197" y="-74795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0D1B846-A660-CA23-07E2-C20526590B4B}"/>
              </a:ext>
            </a:extLst>
          </p:cNvPr>
          <p:cNvSpPr/>
          <p:nvPr/>
        </p:nvSpPr>
        <p:spPr>
          <a:xfrm>
            <a:off x="-8324197" y="4212644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graphicFrame>
        <p:nvGraphicFramePr>
          <p:cNvPr id="17" name="차트 16">
            <a:extLst>
              <a:ext uri="{FF2B5EF4-FFF2-40B4-BE49-F238E27FC236}">
                <a16:creationId xmlns:a16="http://schemas.microsoft.com/office/drawing/2014/main" id="{AB960883-19C8-FEAA-ADE9-E1E4934A5C0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1351036"/>
              </p:ext>
            </p:extLst>
          </p:nvPr>
        </p:nvGraphicFramePr>
        <p:xfrm>
          <a:off x="-8317274" y="255366"/>
          <a:ext cx="6639647" cy="37065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8" name="차트 17">
            <a:extLst>
              <a:ext uri="{FF2B5EF4-FFF2-40B4-BE49-F238E27FC236}">
                <a16:creationId xmlns:a16="http://schemas.microsoft.com/office/drawing/2014/main" id="{8E5DCF83-B426-12FF-22AE-35325008CD5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7707060"/>
              </p:ext>
            </p:extLst>
          </p:nvPr>
        </p:nvGraphicFramePr>
        <p:xfrm>
          <a:off x="-8324197" y="4560994"/>
          <a:ext cx="6653493" cy="372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C203BE25-778D-6424-2D3B-D59C847835DD}"/>
              </a:ext>
            </a:extLst>
          </p:cNvPr>
          <p:cNvSpPr/>
          <p:nvPr/>
        </p:nvSpPr>
        <p:spPr>
          <a:xfrm>
            <a:off x="59267" y="-74795"/>
            <a:ext cx="7305675" cy="885825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737A3A7-4581-9A64-8A0C-B877F9CD29D0}"/>
              </a:ext>
            </a:extLst>
          </p:cNvPr>
          <p:cNvSpPr/>
          <p:nvPr/>
        </p:nvSpPr>
        <p:spPr>
          <a:xfrm>
            <a:off x="218670" y="-61749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C896F51-3816-32FB-393F-512A71BFB304}"/>
              </a:ext>
            </a:extLst>
          </p:cNvPr>
          <p:cNvSpPr/>
          <p:nvPr/>
        </p:nvSpPr>
        <p:spPr>
          <a:xfrm>
            <a:off x="218670" y="4225690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(b)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graphicFrame>
        <p:nvGraphicFramePr>
          <p:cNvPr id="12" name="차트 11">
            <a:extLst>
              <a:ext uri="{FF2B5EF4-FFF2-40B4-BE49-F238E27FC236}">
                <a16:creationId xmlns:a16="http://schemas.microsoft.com/office/drawing/2014/main" id="{53F15486-8554-C5CE-B147-58E0F2B3C4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22404302"/>
              </p:ext>
            </p:extLst>
          </p:nvPr>
        </p:nvGraphicFramePr>
        <p:xfrm>
          <a:off x="225593" y="268412"/>
          <a:ext cx="6639647" cy="37065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3" name="차트 12">
            <a:extLst>
              <a:ext uri="{FF2B5EF4-FFF2-40B4-BE49-F238E27FC236}">
                <a16:creationId xmlns:a16="http://schemas.microsoft.com/office/drawing/2014/main" id="{E5C6F9C7-26F2-7953-5A5A-68F111C2EE5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403659"/>
              </p:ext>
            </p:extLst>
          </p:nvPr>
        </p:nvGraphicFramePr>
        <p:xfrm>
          <a:off x="218670" y="4574040"/>
          <a:ext cx="6653493" cy="3721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174512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148892-21BF-1CC2-8B2B-87CB5FF16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8FB02C88-37E5-6ACF-3097-D96E76ECDFE5}"/>
              </a:ext>
            </a:extLst>
          </p:cNvPr>
          <p:cNvSpPr/>
          <p:nvPr/>
        </p:nvSpPr>
        <p:spPr>
          <a:xfrm>
            <a:off x="2294468" y="-574728"/>
            <a:ext cx="7840132" cy="919797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69B3463-3D4B-CF73-1E1D-74A287434D9C}"/>
              </a:ext>
            </a:extLst>
          </p:cNvPr>
          <p:cNvSpPr/>
          <p:nvPr/>
        </p:nvSpPr>
        <p:spPr>
          <a:xfrm>
            <a:off x="2769253" y="-263179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(c)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C0EE67C-0D7F-5F15-6251-C8D63AC866E6}"/>
              </a:ext>
            </a:extLst>
          </p:cNvPr>
          <p:cNvSpPr/>
          <p:nvPr/>
        </p:nvSpPr>
        <p:spPr>
          <a:xfrm>
            <a:off x="2769253" y="4024260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(d)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graphicFrame>
        <p:nvGraphicFramePr>
          <p:cNvPr id="4" name="차트 3">
            <a:extLst>
              <a:ext uri="{FF2B5EF4-FFF2-40B4-BE49-F238E27FC236}">
                <a16:creationId xmlns:a16="http://schemas.microsoft.com/office/drawing/2014/main" id="{95E77633-03D4-A2FF-3720-EAE292C6BF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45004932"/>
              </p:ext>
            </p:extLst>
          </p:nvPr>
        </p:nvGraphicFramePr>
        <p:xfrm>
          <a:off x="2769253" y="4370460"/>
          <a:ext cx="6618568" cy="3781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C627175F-F2C7-4316-B9B8-BC1A6CD895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929874"/>
              </p:ext>
            </p:extLst>
          </p:nvPr>
        </p:nvGraphicFramePr>
        <p:xfrm>
          <a:off x="2769253" y="83250"/>
          <a:ext cx="6617725" cy="379103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57335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318585-3574-527C-CDDE-278BF8D63B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E0F8C485-039F-54AA-C215-51A1BAF0031E}"/>
              </a:ext>
            </a:extLst>
          </p:cNvPr>
          <p:cNvSpPr/>
          <p:nvPr/>
        </p:nvSpPr>
        <p:spPr>
          <a:xfrm>
            <a:off x="0" y="-2970760"/>
            <a:ext cx="11381108" cy="1238426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A4A2CA38-0C88-CF9A-0179-09E26BE670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5295" y="-2588571"/>
            <a:ext cx="5457217" cy="6858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48869F7D-27B6-775F-5B03-9A0AA66747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" y="-2581544"/>
            <a:ext cx="5512390" cy="6858000"/>
          </a:xfrm>
          <a:prstGeom prst="rect">
            <a:avLst/>
          </a:prstGeom>
        </p:spPr>
      </p:pic>
      <p:pic>
        <p:nvPicPr>
          <p:cNvPr id="39" name="그림 38">
            <a:extLst>
              <a:ext uri="{FF2B5EF4-FFF2-40B4-BE49-F238E27FC236}">
                <a16:creationId xmlns:a16="http://schemas.microsoft.com/office/drawing/2014/main" id="{46F60491-DFBC-67FA-06E2-A2A498CB47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2876" y="4433368"/>
            <a:ext cx="6638428" cy="4296854"/>
          </a:xfrm>
          <a:prstGeom prst="rect">
            <a:avLst/>
          </a:prstGeom>
        </p:spPr>
      </p:pic>
      <p:sp>
        <p:nvSpPr>
          <p:cNvPr id="41" name="직사각형 40">
            <a:extLst>
              <a:ext uri="{FF2B5EF4-FFF2-40B4-BE49-F238E27FC236}">
                <a16:creationId xmlns:a16="http://schemas.microsoft.com/office/drawing/2014/main" id="{1D57020A-A6A9-7BA9-B73B-4339429CD2BE}"/>
              </a:ext>
            </a:extLst>
          </p:cNvPr>
          <p:cNvSpPr/>
          <p:nvPr/>
        </p:nvSpPr>
        <p:spPr>
          <a:xfrm>
            <a:off x="125612" y="-2584339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3C05554F-37EE-47BF-C574-15C02193CA81}"/>
              </a:ext>
            </a:extLst>
          </p:cNvPr>
          <p:cNvSpPr/>
          <p:nvPr/>
        </p:nvSpPr>
        <p:spPr>
          <a:xfrm>
            <a:off x="5690554" y="-2584339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0711436-95BC-D751-6678-A4683A76A2CF}"/>
              </a:ext>
            </a:extLst>
          </p:cNvPr>
          <p:cNvSpPr/>
          <p:nvPr/>
        </p:nvSpPr>
        <p:spPr>
          <a:xfrm>
            <a:off x="125612" y="954725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3B1504B7-3DD2-4554-286C-DD52B8785F37}"/>
              </a:ext>
            </a:extLst>
          </p:cNvPr>
          <p:cNvSpPr/>
          <p:nvPr/>
        </p:nvSpPr>
        <p:spPr>
          <a:xfrm>
            <a:off x="5690554" y="920861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F702D9F2-4DAA-CCFA-593F-CD3ADF9F5254}"/>
              </a:ext>
            </a:extLst>
          </p:cNvPr>
          <p:cNvSpPr/>
          <p:nvPr/>
        </p:nvSpPr>
        <p:spPr>
          <a:xfrm>
            <a:off x="3012751" y="4433369"/>
            <a:ext cx="355600" cy="2174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4B908E0D-1645-A4A8-7AD1-9230A65605CB}"/>
              </a:ext>
            </a:extLst>
          </p:cNvPr>
          <p:cNvSpPr/>
          <p:nvPr/>
        </p:nvSpPr>
        <p:spPr>
          <a:xfrm>
            <a:off x="6139" y="-2738456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(a)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Ranked distribution of technical potential and administrative area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27CB17EA-C4A3-28FE-6AFA-0E763D57F6D0}"/>
              </a:ext>
            </a:extLst>
          </p:cNvPr>
          <p:cNvSpPr/>
          <p:nvPr/>
        </p:nvSpPr>
        <p:spPr>
          <a:xfrm>
            <a:off x="5530650" y="-2738456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(c)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Ranked distribution of market potential and population density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41E0AAFF-247D-7D49-085D-508616505E26}"/>
              </a:ext>
            </a:extLst>
          </p:cNvPr>
          <p:cNvSpPr/>
          <p:nvPr/>
        </p:nvSpPr>
        <p:spPr>
          <a:xfrm>
            <a:off x="125612" y="980917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E01433B-0B6E-F0A1-D5C3-97F1C5588002}"/>
              </a:ext>
            </a:extLst>
          </p:cNvPr>
          <p:cNvSpPr/>
          <p:nvPr/>
        </p:nvSpPr>
        <p:spPr>
          <a:xfrm>
            <a:off x="5690554" y="930117"/>
            <a:ext cx="355600" cy="20571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A29A1CAF-436C-4CCC-F8FD-D196ED9901AA}"/>
              </a:ext>
            </a:extLst>
          </p:cNvPr>
          <p:cNvSpPr/>
          <p:nvPr/>
        </p:nvSpPr>
        <p:spPr>
          <a:xfrm>
            <a:off x="6139" y="79505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(c)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Relation between technical potential and administrative area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368AEF40-D58A-C3B0-4C66-47E110980243}"/>
              </a:ext>
            </a:extLst>
          </p:cNvPr>
          <p:cNvSpPr/>
          <p:nvPr/>
        </p:nvSpPr>
        <p:spPr>
          <a:xfrm>
            <a:off x="5530650" y="79505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(d)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Relation between market potential and population density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7F635604-C8C5-E9B5-8BF0-FD9205FA6B6A}"/>
              </a:ext>
            </a:extLst>
          </p:cNvPr>
          <p:cNvSpPr/>
          <p:nvPr/>
        </p:nvSpPr>
        <p:spPr>
          <a:xfrm>
            <a:off x="2974651" y="4364790"/>
            <a:ext cx="5569162" cy="4233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1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(e)</a:t>
            </a:r>
            <a:r>
              <a:rPr lang="en-US" altLang="ko-KR" sz="1400" spc="-1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 Comparison of selected municipalities</a:t>
            </a:r>
            <a:endParaRPr lang="ko-KR" altLang="en-US" sz="1400" spc="-1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01317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1B8EA341-81FF-F73B-D786-D7BC92B47E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95050" y="-417851"/>
            <a:ext cx="6120914" cy="3511600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0782B46A-7488-89BD-DF65-654348741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87184" y="3627435"/>
            <a:ext cx="6439269" cy="3536473"/>
          </a:xfrm>
          <a:prstGeom prst="rect">
            <a:avLst/>
          </a:prstGeom>
        </p:spPr>
      </p:pic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E0E516FA-D018-C306-F306-745ACF761A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5559757"/>
              </p:ext>
            </p:extLst>
          </p:nvPr>
        </p:nvGraphicFramePr>
        <p:xfrm>
          <a:off x="3433402" y="4599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7F96136-63F4-A34F-011E-EE320ECD767E}"/>
              </a:ext>
            </a:extLst>
          </p:cNvPr>
          <p:cNvCxnSpPr>
            <a:cxnSpLocks/>
          </p:cNvCxnSpPr>
          <p:nvPr/>
        </p:nvCxnSpPr>
        <p:spPr>
          <a:xfrm>
            <a:off x="3743828" y="3050046"/>
            <a:ext cx="5148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5F0D0CA-EBAF-2D8B-895B-964FA5D1FE2F}"/>
              </a:ext>
            </a:extLst>
          </p:cNvPr>
          <p:cNvCxnSpPr>
            <a:cxnSpLocks/>
          </p:cNvCxnSpPr>
          <p:nvPr/>
        </p:nvCxnSpPr>
        <p:spPr>
          <a:xfrm>
            <a:off x="3750178" y="3475496"/>
            <a:ext cx="5148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E02FFF65-F62E-EB17-9EC2-A04AFFD836EA}"/>
              </a:ext>
            </a:extLst>
          </p:cNvPr>
          <p:cNvCxnSpPr>
            <a:cxnSpLocks/>
          </p:cNvCxnSpPr>
          <p:nvPr/>
        </p:nvCxnSpPr>
        <p:spPr>
          <a:xfrm>
            <a:off x="3743828" y="2991626"/>
            <a:ext cx="5148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550BB731-CC18-1281-65B9-3AB1CD094E72}"/>
              </a:ext>
            </a:extLst>
          </p:cNvPr>
          <p:cNvCxnSpPr>
            <a:cxnSpLocks/>
          </p:cNvCxnSpPr>
          <p:nvPr/>
        </p:nvCxnSpPr>
        <p:spPr>
          <a:xfrm>
            <a:off x="3743828" y="3304046"/>
            <a:ext cx="5148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차트 14">
            <a:extLst>
              <a:ext uri="{FF2B5EF4-FFF2-40B4-BE49-F238E27FC236}">
                <a16:creationId xmlns:a16="http://schemas.microsoft.com/office/drawing/2014/main" id="{ACFF9F13-F964-EDF1-A1E6-5763192D746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5859928"/>
              </p:ext>
            </p:extLst>
          </p:nvPr>
        </p:nvGraphicFramePr>
        <p:xfrm>
          <a:off x="-7493075" y="-4182134"/>
          <a:ext cx="6106418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27" name="그림 26">
            <a:extLst>
              <a:ext uri="{FF2B5EF4-FFF2-40B4-BE49-F238E27FC236}">
                <a16:creationId xmlns:a16="http://schemas.microsoft.com/office/drawing/2014/main" id="{5AE666A1-894F-A0F5-2DAE-20B3790CC7B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83694" y="261568"/>
            <a:ext cx="635033" cy="2152761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E19F4F4C-7DFA-EEA5-277F-6388A7E700D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7276" y="5437499"/>
            <a:ext cx="2194958" cy="858096"/>
          </a:xfrm>
          <a:prstGeom prst="rect">
            <a:avLst/>
          </a:prstGeom>
        </p:spPr>
      </p:pic>
      <p:cxnSp>
        <p:nvCxnSpPr>
          <p:cNvPr id="59" name="직선 연결선 58">
            <a:extLst>
              <a:ext uri="{FF2B5EF4-FFF2-40B4-BE49-F238E27FC236}">
                <a16:creationId xmlns:a16="http://schemas.microsoft.com/office/drawing/2014/main" id="{D43AFB03-7DC6-89F5-6AA6-800873801A5F}"/>
              </a:ext>
            </a:extLst>
          </p:cNvPr>
          <p:cNvCxnSpPr>
            <a:cxnSpLocks/>
          </p:cNvCxnSpPr>
          <p:nvPr/>
        </p:nvCxnSpPr>
        <p:spPr>
          <a:xfrm>
            <a:off x="6964058" y="5540136"/>
            <a:ext cx="288000" cy="0"/>
          </a:xfrm>
          <a:prstGeom prst="line">
            <a:avLst/>
          </a:prstGeom>
          <a:ln w="22225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직선 연결선 59">
            <a:extLst>
              <a:ext uri="{FF2B5EF4-FFF2-40B4-BE49-F238E27FC236}">
                <a16:creationId xmlns:a16="http://schemas.microsoft.com/office/drawing/2014/main" id="{B3AB093D-A875-648C-EEAA-DBCE67A68B8F}"/>
              </a:ext>
            </a:extLst>
          </p:cNvPr>
          <p:cNvCxnSpPr>
            <a:cxnSpLocks/>
          </p:cNvCxnSpPr>
          <p:nvPr/>
        </p:nvCxnSpPr>
        <p:spPr>
          <a:xfrm>
            <a:off x="6964058" y="5756742"/>
            <a:ext cx="288000" cy="0"/>
          </a:xfrm>
          <a:prstGeom prst="line">
            <a:avLst/>
          </a:prstGeom>
          <a:ln w="22225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직선 연결선 60">
            <a:extLst>
              <a:ext uri="{FF2B5EF4-FFF2-40B4-BE49-F238E27FC236}">
                <a16:creationId xmlns:a16="http://schemas.microsoft.com/office/drawing/2014/main" id="{1F750336-CD7A-C484-2501-A81B34A62EC9}"/>
              </a:ext>
            </a:extLst>
          </p:cNvPr>
          <p:cNvCxnSpPr>
            <a:cxnSpLocks/>
          </p:cNvCxnSpPr>
          <p:nvPr/>
        </p:nvCxnSpPr>
        <p:spPr>
          <a:xfrm>
            <a:off x="6964058" y="5973348"/>
            <a:ext cx="288000" cy="0"/>
          </a:xfrm>
          <a:prstGeom prst="line">
            <a:avLst/>
          </a:prstGeom>
          <a:ln w="22225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직선 연결선 61">
            <a:extLst>
              <a:ext uri="{FF2B5EF4-FFF2-40B4-BE49-F238E27FC236}">
                <a16:creationId xmlns:a16="http://schemas.microsoft.com/office/drawing/2014/main" id="{6FC4C82A-C368-F347-8907-B961FC3DED63}"/>
              </a:ext>
            </a:extLst>
          </p:cNvPr>
          <p:cNvCxnSpPr>
            <a:cxnSpLocks/>
          </p:cNvCxnSpPr>
          <p:nvPr/>
        </p:nvCxnSpPr>
        <p:spPr>
          <a:xfrm>
            <a:off x="6964058" y="6189953"/>
            <a:ext cx="288000" cy="0"/>
          </a:xfrm>
          <a:prstGeom prst="line">
            <a:avLst/>
          </a:prstGeom>
          <a:ln w="22225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3DF8F438-0B07-5F91-05C8-81734264CD05}"/>
              </a:ext>
            </a:extLst>
          </p:cNvPr>
          <p:cNvSpPr/>
          <p:nvPr/>
        </p:nvSpPr>
        <p:spPr>
          <a:xfrm>
            <a:off x="7218079" y="5434416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FBFB6C1-BE41-D8F9-7B3B-0D3AE6AB684B}"/>
              </a:ext>
            </a:extLst>
          </p:cNvPr>
          <p:cNvSpPr/>
          <p:nvPr/>
        </p:nvSpPr>
        <p:spPr>
          <a:xfrm>
            <a:off x="5630244" y="5434416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7DCEDED0-388A-0106-851E-D135A4E7659D}"/>
              </a:ext>
            </a:extLst>
          </p:cNvPr>
          <p:cNvSpPr/>
          <p:nvPr/>
        </p:nvSpPr>
        <p:spPr>
          <a:xfrm>
            <a:off x="5630244" y="5890845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32093B2-1526-E3AE-9A82-6AA825171ACA}"/>
              </a:ext>
            </a:extLst>
          </p:cNvPr>
          <p:cNvSpPr/>
          <p:nvPr/>
        </p:nvSpPr>
        <p:spPr>
          <a:xfrm>
            <a:off x="5630244" y="5661680"/>
            <a:ext cx="40753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310F730E-467C-4E4A-F3A2-D894A26C3E0B}"/>
              </a:ext>
            </a:extLst>
          </p:cNvPr>
          <p:cNvSpPr/>
          <p:nvPr/>
        </p:nvSpPr>
        <p:spPr>
          <a:xfrm>
            <a:off x="5630243" y="6121062"/>
            <a:ext cx="1285198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(people/km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82BB0B24-146E-F982-34F9-F42FD2244986}"/>
              </a:ext>
            </a:extLst>
          </p:cNvPr>
          <p:cNvSpPr/>
          <p:nvPr/>
        </p:nvSpPr>
        <p:spPr>
          <a:xfrm>
            <a:off x="7218079" y="5692014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E9783D41-E860-FD56-755D-6FDF69304E38}"/>
              </a:ext>
            </a:extLst>
          </p:cNvPr>
          <p:cNvSpPr/>
          <p:nvPr/>
        </p:nvSpPr>
        <p:spPr>
          <a:xfrm>
            <a:off x="7268411" y="6088355"/>
            <a:ext cx="4118769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(Median, people/ 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1AAD902B-A0FB-F9F4-9BE5-8DC9BA005CA9}"/>
              </a:ext>
            </a:extLst>
          </p:cNvPr>
          <p:cNvSpPr/>
          <p:nvPr/>
        </p:nvSpPr>
        <p:spPr>
          <a:xfrm>
            <a:off x="7218079" y="5890845"/>
            <a:ext cx="3347244" cy="1745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(Median, 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pic>
        <p:nvPicPr>
          <p:cNvPr id="71" name="그림 70">
            <a:extLst>
              <a:ext uri="{FF2B5EF4-FFF2-40B4-BE49-F238E27FC236}">
                <a16:creationId xmlns:a16="http://schemas.microsoft.com/office/drawing/2014/main" id="{E2FD6009-B4C9-BF61-29D1-D73DEF2924A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38167" y="3972333"/>
            <a:ext cx="6106418" cy="852067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78" name="차트 77">
            <a:extLst>
              <a:ext uri="{FF2B5EF4-FFF2-40B4-BE49-F238E27FC236}">
                <a16:creationId xmlns:a16="http://schemas.microsoft.com/office/drawing/2014/main" id="{ECE11DE0-F196-0B3B-CE6E-31C894B57E7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5174593"/>
              </p:ext>
            </p:extLst>
          </p:nvPr>
        </p:nvGraphicFramePr>
        <p:xfrm>
          <a:off x="3477276" y="6946451"/>
          <a:ext cx="6110650" cy="34974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cxnSp>
        <p:nvCxnSpPr>
          <p:cNvPr id="79" name="직선 연결선 78">
            <a:extLst>
              <a:ext uri="{FF2B5EF4-FFF2-40B4-BE49-F238E27FC236}">
                <a16:creationId xmlns:a16="http://schemas.microsoft.com/office/drawing/2014/main" id="{85A24D4A-9B87-EA66-63A5-EB2EADF5CAA2}"/>
              </a:ext>
            </a:extLst>
          </p:cNvPr>
          <p:cNvCxnSpPr>
            <a:cxnSpLocks/>
          </p:cNvCxnSpPr>
          <p:nvPr/>
        </p:nvCxnSpPr>
        <p:spPr>
          <a:xfrm>
            <a:off x="3787702" y="9536546"/>
            <a:ext cx="5148000" cy="0"/>
          </a:xfrm>
          <a:prstGeom prst="line">
            <a:avLst/>
          </a:prstGeom>
          <a:ln w="12700">
            <a:solidFill>
              <a:srgbClr val="15608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직선 연결선 79">
            <a:extLst>
              <a:ext uri="{FF2B5EF4-FFF2-40B4-BE49-F238E27FC236}">
                <a16:creationId xmlns:a16="http://schemas.microsoft.com/office/drawing/2014/main" id="{71FCCCD9-5D4E-7BF0-879E-AF7248FEB2A6}"/>
              </a:ext>
            </a:extLst>
          </p:cNvPr>
          <p:cNvCxnSpPr>
            <a:cxnSpLocks/>
          </p:cNvCxnSpPr>
          <p:nvPr/>
        </p:nvCxnSpPr>
        <p:spPr>
          <a:xfrm>
            <a:off x="3794052" y="9961996"/>
            <a:ext cx="5148000" cy="0"/>
          </a:xfrm>
          <a:prstGeom prst="line">
            <a:avLst/>
          </a:prstGeom>
          <a:ln w="12700">
            <a:solidFill>
              <a:srgbClr val="E97132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직선 연결선 80">
            <a:extLst>
              <a:ext uri="{FF2B5EF4-FFF2-40B4-BE49-F238E27FC236}">
                <a16:creationId xmlns:a16="http://schemas.microsoft.com/office/drawing/2014/main" id="{A33ECF44-D266-F760-3D7C-62D370F9FF5E}"/>
              </a:ext>
            </a:extLst>
          </p:cNvPr>
          <p:cNvCxnSpPr>
            <a:cxnSpLocks/>
          </p:cNvCxnSpPr>
          <p:nvPr/>
        </p:nvCxnSpPr>
        <p:spPr>
          <a:xfrm>
            <a:off x="3787702" y="9478126"/>
            <a:ext cx="5148000" cy="0"/>
          </a:xfrm>
          <a:prstGeom prst="line">
            <a:avLst/>
          </a:prstGeom>
          <a:ln w="12700">
            <a:solidFill>
              <a:srgbClr val="96DCF8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>
            <a:extLst>
              <a:ext uri="{FF2B5EF4-FFF2-40B4-BE49-F238E27FC236}">
                <a16:creationId xmlns:a16="http://schemas.microsoft.com/office/drawing/2014/main" id="{87AA8A27-45D1-762E-3748-85A472D3E9B8}"/>
              </a:ext>
            </a:extLst>
          </p:cNvPr>
          <p:cNvCxnSpPr>
            <a:cxnSpLocks/>
          </p:cNvCxnSpPr>
          <p:nvPr/>
        </p:nvCxnSpPr>
        <p:spPr>
          <a:xfrm>
            <a:off x="3787702" y="9790546"/>
            <a:ext cx="5148000" cy="0"/>
          </a:xfrm>
          <a:prstGeom prst="line">
            <a:avLst/>
          </a:prstGeom>
          <a:ln w="12700">
            <a:solidFill>
              <a:srgbClr val="92D05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326BE004-660C-0A0C-DC9D-24BC8A889A9E}"/>
              </a:ext>
            </a:extLst>
          </p:cNvPr>
          <p:cNvSpPr/>
          <p:nvPr/>
        </p:nvSpPr>
        <p:spPr>
          <a:xfrm rot="16200000">
            <a:off x="962622" y="2104058"/>
            <a:ext cx="3956499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Share of 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potential, Market potential</a:t>
            </a:r>
          </a:p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Administrative area (%)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06864B6E-4DF3-4CF0-2AC3-FD23DD031269}"/>
              </a:ext>
            </a:extLst>
          </p:cNvPr>
          <p:cNvSpPr/>
          <p:nvPr/>
        </p:nvSpPr>
        <p:spPr>
          <a:xfrm rot="16200000">
            <a:off x="8148008" y="1841316"/>
            <a:ext cx="3209740" cy="66828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Population density (people/km</a:t>
            </a:r>
            <a:r>
              <a:rPr lang="en-US" altLang="ko-KR" sz="1600" baseline="300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2</a:t>
            </a:r>
            <a:r>
              <a:rPr lang="en-US" altLang="ko-KR" sz="1600" dirty="0">
                <a:solidFill>
                  <a:srgbClr val="595959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)</a:t>
            </a:r>
            <a:endParaRPr lang="ko-KR" altLang="en-US" sz="1600" dirty="0">
              <a:solidFill>
                <a:srgbClr val="595959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D0323DEC-BE32-291D-D6BF-D95873419C60}"/>
              </a:ext>
            </a:extLst>
          </p:cNvPr>
          <p:cNvSpPr/>
          <p:nvPr/>
        </p:nvSpPr>
        <p:spPr>
          <a:xfrm>
            <a:off x="3346777" y="71607"/>
            <a:ext cx="452346" cy="3411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(e)</a:t>
            </a:r>
            <a:endParaRPr lang="ko-KR" altLang="en-US" sz="2000" b="1" dirty="0">
              <a:solidFill>
                <a:schemeClr val="tx1"/>
              </a:solidFill>
              <a:latin typeface="바탕체" panose="02030609000101010101" pitchFamily="17" charset="-127"/>
              <a:ea typeface="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385060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CFC212F3-8FB0-B4BC-CD97-69CCF9132906}"/>
              </a:ext>
            </a:extLst>
          </p:cNvPr>
          <p:cNvSpPr/>
          <p:nvPr/>
        </p:nvSpPr>
        <p:spPr>
          <a:xfrm>
            <a:off x="2927349" y="802909"/>
            <a:ext cx="3365501" cy="4378692"/>
          </a:xfrm>
          <a:prstGeom prst="rect">
            <a:avLst/>
          </a:prstGeom>
          <a:solidFill>
            <a:schemeClr val="bg1">
              <a:alpha val="37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Medium"/>
              <a:ea typeface="KoPub돋움체 Medium"/>
              <a:cs typeface="+mn-cs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9869142-1D89-BF86-C2C6-2EFAF5519560}"/>
              </a:ext>
            </a:extLst>
          </p:cNvPr>
          <p:cNvSpPr/>
          <p:nvPr/>
        </p:nvSpPr>
        <p:spPr>
          <a:xfrm>
            <a:off x="6343631" y="802909"/>
            <a:ext cx="3635375" cy="4378692"/>
          </a:xfrm>
          <a:prstGeom prst="rect">
            <a:avLst/>
          </a:prstGeom>
          <a:solidFill>
            <a:schemeClr val="bg1">
              <a:alpha val="37000"/>
            </a:schemeClr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4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KoPub돋움체 Medium"/>
              <a:ea typeface="KoPub돋움체 Medium"/>
              <a:cs typeface="+mn-cs"/>
            </a:endParaRPr>
          </a:p>
        </p:txBody>
      </p:sp>
      <p:pic>
        <p:nvPicPr>
          <p:cNvPr id="9" name="그림 8" descr="지도, 나무, 밤, 자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48D20A8B-41DD-5565-636C-9CCFE4FE2E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373" r="2564" b="8434"/>
          <a:stretch/>
        </p:blipFill>
        <p:spPr>
          <a:xfrm>
            <a:off x="2864016" y="802908"/>
            <a:ext cx="3428834" cy="4378692"/>
          </a:xfrm>
          <a:prstGeom prst="rect">
            <a:avLst/>
          </a:prstGeom>
        </p:spPr>
      </p:pic>
      <p:pic>
        <p:nvPicPr>
          <p:cNvPr id="10" name="그림 9" descr="어둠, 스크린샷, 밤, 나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B46DE437-B214-0E49-7312-33EB0A0966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0969" y="458975"/>
            <a:ext cx="3570796" cy="5198054"/>
          </a:xfrm>
          <a:prstGeom prst="rect">
            <a:avLst/>
          </a:prstGeom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CC23126E-B292-63A3-13AF-B32A6E6DBCFE}"/>
              </a:ext>
            </a:extLst>
          </p:cNvPr>
          <p:cNvSpPr/>
          <p:nvPr/>
        </p:nvSpPr>
        <p:spPr>
          <a:xfrm>
            <a:off x="5377279" y="5094790"/>
            <a:ext cx="914400" cy="868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A5037780-4ECC-9FC3-DDB8-9A43B64A0A63}"/>
              </a:ext>
            </a:extLst>
          </p:cNvPr>
          <p:cNvSpPr/>
          <p:nvPr/>
        </p:nvSpPr>
        <p:spPr>
          <a:xfrm>
            <a:off x="9030502" y="5191296"/>
            <a:ext cx="914400" cy="5741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림 12" descr="지도, 나무, 밤, 자연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8C6EA40A-C544-5433-A4BE-AD5A3602D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557" t="92687" r="3526"/>
          <a:stretch/>
        </p:blipFill>
        <p:spPr>
          <a:xfrm>
            <a:off x="5597695" y="4664403"/>
            <a:ext cx="524933" cy="371521"/>
          </a:xfrm>
          <a:prstGeom prst="rect">
            <a:avLst/>
          </a:prstGeom>
        </p:spPr>
      </p:pic>
      <p:pic>
        <p:nvPicPr>
          <p:cNvPr id="14" name="그림 13" descr="어둠, 스크린샷, 밤, 나무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60D5C6B3-2647-C0EB-80E9-17B339A906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107" t="92897" r="1955"/>
          <a:stretch/>
        </p:blipFill>
        <p:spPr>
          <a:xfrm>
            <a:off x="9221002" y="4740082"/>
            <a:ext cx="533400" cy="3692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CA00352-5CF8-55DD-39E0-D850BE848563}"/>
              </a:ext>
            </a:extLst>
          </p:cNvPr>
          <p:cNvSpPr txBox="1"/>
          <p:nvPr/>
        </p:nvSpPr>
        <p:spPr>
          <a:xfrm>
            <a:off x="2864016" y="762301"/>
            <a:ext cx="152148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11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Technical potential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1156B48-5800-BA5A-84B8-D7BD9EBB2646}"/>
              </a:ext>
            </a:extLst>
          </p:cNvPr>
          <p:cNvSpPr txBox="1"/>
          <p:nvPr/>
        </p:nvSpPr>
        <p:spPr>
          <a:xfrm>
            <a:off x="6285022" y="762301"/>
            <a:ext cx="152148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defTabSz="457200" latinLnBrk="0">
              <a:spcBef>
                <a:spcPts val="600"/>
              </a:spcBef>
              <a:spcAft>
                <a:spcPts val="600"/>
              </a:spcAft>
              <a:defRPr/>
            </a:pPr>
            <a:r>
              <a:rPr lang="en-US" altLang="ko-KR" sz="1100" kern="800" dirty="0">
                <a:ln w="3175">
                  <a:solidFill>
                    <a:prstClr val="black">
                      <a:lumMod val="75000"/>
                      <a:lumOff val="25000"/>
                      <a:alpha val="10000"/>
                    </a:prst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바탕체" panose="02030609000101010101" pitchFamily="17" charset="-127"/>
                <a:ea typeface="바탕체" panose="02030609000101010101" pitchFamily="17" charset="-127"/>
              </a:rPr>
              <a:t>Market potential</a:t>
            </a:r>
          </a:p>
        </p:txBody>
      </p:sp>
    </p:spTree>
    <p:extLst>
      <p:ext uri="{BB962C8B-B14F-4D97-AF65-F5344CB8AC3E}">
        <p14:creationId xmlns:p14="http://schemas.microsoft.com/office/powerpoint/2010/main" val="20979530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1199</TotalTime>
  <Words>191</Words>
  <Application>Microsoft Office PowerPoint</Application>
  <PresentationFormat>와이드스크린</PresentationFormat>
  <Paragraphs>39</Paragraphs>
  <Slides>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바탕체</vt:lpstr>
      <vt:lpstr>Arial</vt:lpstr>
      <vt:lpstr>KoPub돋움체 Medium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전 승호</dc:creator>
  <cp:lastModifiedBy>전 승호</cp:lastModifiedBy>
  <cp:revision>12</cp:revision>
  <dcterms:created xsi:type="dcterms:W3CDTF">2025-05-23T00:28:16Z</dcterms:created>
  <dcterms:modified xsi:type="dcterms:W3CDTF">2025-05-30T07:09:57Z</dcterms:modified>
</cp:coreProperties>
</file>

<file path=docProps/thumbnail.jpeg>
</file>